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DM Sans" charset="1" panose="00000000000000000000"/>
      <p:regular r:id="rId29"/>
    </p:embeddedFont>
    <p:embeddedFont>
      <p:font typeface="DM Sans Bold" charset="1" panose="00000000000000000000"/>
      <p:regular r:id="rId30"/>
    </p:embeddedFont>
    <p:embeddedFont>
      <p:font typeface="Cy Grotesk Key" charset="1" panose="000005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325397" y="7448147"/>
            <a:ext cx="24352024" cy="4539094"/>
            <a:chOff x="0" y="0"/>
            <a:chExt cx="2539382" cy="473328"/>
          </a:xfrm>
        </p:grpSpPr>
        <p:sp>
          <p:nvSpPr>
            <p:cNvPr name="Freeform 3" id="3"/>
            <p:cNvSpPr/>
            <p:nvPr/>
          </p:nvSpPr>
          <p:spPr>
            <a:xfrm flipH="false" flipV="false" rot="0">
              <a:off x="0" y="0"/>
              <a:ext cx="2539382" cy="473328"/>
            </a:xfrm>
            <a:custGeom>
              <a:avLst/>
              <a:gdLst/>
              <a:ahLst/>
              <a:cxnLst/>
              <a:rect r="r" b="b" t="t" l="l"/>
              <a:pathLst>
                <a:path h="473328" w="2539382">
                  <a:moveTo>
                    <a:pt x="2539382" y="236664"/>
                  </a:moveTo>
                  <a:lnTo>
                    <a:pt x="2336182" y="473328"/>
                  </a:lnTo>
                  <a:lnTo>
                    <a:pt x="203200" y="473328"/>
                  </a:lnTo>
                  <a:lnTo>
                    <a:pt x="0" y="236664"/>
                  </a:lnTo>
                  <a:lnTo>
                    <a:pt x="203200" y="0"/>
                  </a:lnTo>
                  <a:lnTo>
                    <a:pt x="2336182" y="0"/>
                  </a:lnTo>
                  <a:lnTo>
                    <a:pt x="2539382" y="236664"/>
                  </a:lnTo>
                  <a:close/>
                </a:path>
              </a:pathLst>
            </a:custGeom>
            <a:solidFill>
              <a:srgbClr val="003E6D"/>
            </a:solidFill>
          </p:spPr>
        </p:sp>
        <p:sp>
          <p:nvSpPr>
            <p:cNvPr name="TextBox 4" id="4"/>
            <p:cNvSpPr txBox="true"/>
            <p:nvPr/>
          </p:nvSpPr>
          <p:spPr>
            <a:xfrm>
              <a:off x="114300" y="-38100"/>
              <a:ext cx="2310782" cy="51142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444066" y="2583077"/>
            <a:ext cx="3359583" cy="3463348"/>
            <a:chOff x="0" y="0"/>
            <a:chExt cx="788448" cy="812800"/>
          </a:xfrm>
        </p:grpSpPr>
        <p:sp>
          <p:nvSpPr>
            <p:cNvPr name="Freeform 6" id="6"/>
            <p:cNvSpPr/>
            <p:nvPr/>
          </p:nvSpPr>
          <p:spPr>
            <a:xfrm flipH="false" flipV="false" rot="0">
              <a:off x="0" y="0"/>
              <a:ext cx="788448" cy="812800"/>
            </a:xfrm>
            <a:custGeom>
              <a:avLst/>
              <a:gdLst/>
              <a:ahLst/>
              <a:cxnLst/>
              <a:rect r="r" b="b" t="t" l="l"/>
              <a:pathLst>
                <a:path h="812800" w="788448">
                  <a:moveTo>
                    <a:pt x="394224" y="0"/>
                  </a:moveTo>
                  <a:cubicBezTo>
                    <a:pt x="176500" y="0"/>
                    <a:pt x="0" y="181951"/>
                    <a:pt x="0" y="406400"/>
                  </a:cubicBezTo>
                  <a:cubicBezTo>
                    <a:pt x="0" y="630849"/>
                    <a:pt x="176500" y="812800"/>
                    <a:pt x="394224" y="812800"/>
                  </a:cubicBezTo>
                  <a:cubicBezTo>
                    <a:pt x="611948" y="812800"/>
                    <a:pt x="788448" y="630849"/>
                    <a:pt x="788448" y="406400"/>
                  </a:cubicBezTo>
                  <a:cubicBezTo>
                    <a:pt x="788448" y="181951"/>
                    <a:pt x="611948" y="0"/>
                    <a:pt x="394224" y="0"/>
                  </a:cubicBezTo>
                  <a:close/>
                </a:path>
              </a:pathLst>
            </a:custGeom>
            <a:solidFill>
              <a:srgbClr val="125B50">
                <a:alpha val="4706"/>
              </a:srgbClr>
            </a:solidFill>
          </p:spPr>
        </p:sp>
        <p:sp>
          <p:nvSpPr>
            <p:cNvPr name="TextBox 7" id="7"/>
            <p:cNvSpPr txBox="true"/>
            <p:nvPr/>
          </p:nvSpPr>
          <p:spPr>
            <a:xfrm>
              <a:off x="73917" y="38100"/>
              <a:ext cx="640614"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1944353" y="-847146"/>
            <a:ext cx="10323794" cy="1032379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46" t="-16209" r="-49376" b="0"/>
              </a:stretch>
            </a:blipFill>
            <a:ln w="238125" cap="sq">
              <a:solidFill>
                <a:srgbClr val="F6F6F6"/>
              </a:solidFill>
              <a:prstDash val="solid"/>
              <a:miter/>
            </a:ln>
          </p:spPr>
        </p:sp>
      </p:grpSp>
      <p:sp>
        <p:nvSpPr>
          <p:cNvPr name="TextBox 10" id="10"/>
          <p:cNvSpPr txBox="true"/>
          <p:nvPr/>
        </p:nvSpPr>
        <p:spPr>
          <a:xfrm rot="0">
            <a:off x="2199330" y="1891190"/>
            <a:ext cx="8613427" cy="4155236"/>
          </a:xfrm>
          <a:prstGeom prst="rect">
            <a:avLst/>
          </a:prstGeom>
        </p:spPr>
        <p:txBody>
          <a:bodyPr anchor="t" rtlCol="false" tIns="0" lIns="0" bIns="0" rIns="0">
            <a:spAutoFit/>
          </a:bodyPr>
          <a:lstStyle/>
          <a:p>
            <a:pPr algn="ctr">
              <a:lnSpc>
                <a:spcPts val="11124"/>
              </a:lnSpc>
            </a:pPr>
            <a:r>
              <a:rPr lang="en-US" sz="7223">
                <a:solidFill>
                  <a:srgbClr val="000000"/>
                </a:solidFill>
                <a:latin typeface="DM Sans"/>
                <a:ea typeface="DM Sans"/>
                <a:cs typeface="DM Sans"/>
                <a:sym typeface="DM Sans"/>
              </a:rPr>
              <a:t>EDA REPORT</a:t>
            </a:r>
          </a:p>
          <a:p>
            <a:pPr algn="ctr">
              <a:lnSpc>
                <a:spcPts val="11124"/>
              </a:lnSpc>
            </a:pPr>
            <a:r>
              <a:rPr lang="en-US" sz="7223">
                <a:solidFill>
                  <a:srgbClr val="000000"/>
                </a:solidFill>
                <a:latin typeface="DM Sans"/>
                <a:ea typeface="DM Sans"/>
                <a:cs typeface="DM Sans"/>
                <a:sym typeface="DM Sans"/>
              </a:rPr>
              <a:t> FOR  UFC </a:t>
            </a:r>
          </a:p>
          <a:p>
            <a:pPr algn="ctr">
              <a:lnSpc>
                <a:spcPts val="11124"/>
              </a:lnSpc>
            </a:pPr>
            <a:r>
              <a:rPr lang="en-US" sz="7223">
                <a:solidFill>
                  <a:srgbClr val="000000"/>
                </a:solidFill>
                <a:latin typeface="DM Sans"/>
                <a:ea typeface="DM Sans"/>
                <a:cs typeface="DM Sans"/>
                <a:sym typeface="DM Sans"/>
              </a:rPr>
              <a:t>DATASET ANALYSIS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7144119" y="0"/>
            <a:ext cx="11143881" cy="5794818"/>
          </a:xfrm>
          <a:custGeom>
            <a:avLst/>
            <a:gdLst/>
            <a:ahLst/>
            <a:cxnLst/>
            <a:rect r="r" b="b" t="t" l="l"/>
            <a:pathLst>
              <a:path h="5794818" w="11143881">
                <a:moveTo>
                  <a:pt x="0" y="0"/>
                </a:moveTo>
                <a:lnTo>
                  <a:pt x="11143881" y="0"/>
                </a:lnTo>
                <a:lnTo>
                  <a:pt x="11143881" y="5794818"/>
                </a:lnTo>
                <a:lnTo>
                  <a:pt x="0" y="5794818"/>
                </a:lnTo>
                <a:lnTo>
                  <a:pt x="0" y="0"/>
                </a:lnTo>
                <a:close/>
              </a:path>
            </a:pathLst>
          </a:custGeom>
          <a:blipFill>
            <a:blip r:embed="rId2"/>
            <a:stretch>
              <a:fillRect l="0" t="0" r="0" b="0"/>
            </a:stretch>
          </a:blipFill>
        </p:spPr>
      </p:sp>
      <p:sp>
        <p:nvSpPr>
          <p:cNvPr name="TextBox 3" id="3"/>
          <p:cNvSpPr txBox="true"/>
          <p:nvPr/>
        </p:nvSpPr>
        <p:spPr>
          <a:xfrm rot="0">
            <a:off x="1028700" y="5067300"/>
            <a:ext cx="1798791" cy="606425"/>
          </a:xfrm>
          <a:prstGeom prst="rect">
            <a:avLst/>
          </a:prstGeom>
        </p:spPr>
        <p:txBody>
          <a:bodyPr anchor="t" rtlCol="false" tIns="0" lIns="0" bIns="0" rIns="0">
            <a:spAutoFit/>
          </a:bodyPr>
          <a:lstStyle/>
          <a:p>
            <a:pPr algn="ctr">
              <a:lnSpc>
                <a:spcPts val="4900"/>
              </a:lnSpc>
              <a:spcBef>
                <a:spcPct val="0"/>
              </a:spcBef>
            </a:pPr>
            <a:r>
              <a:rPr lang="en-US" b="true" sz="3500">
                <a:solidFill>
                  <a:srgbClr val="1800AD"/>
                </a:solidFill>
                <a:latin typeface="DM Sans Bold"/>
                <a:ea typeface="DM Sans Bold"/>
                <a:cs typeface="DM Sans Bold"/>
                <a:sym typeface="DM Sans Bold"/>
              </a:rPr>
              <a:t>Findings</a:t>
            </a:r>
          </a:p>
        </p:txBody>
      </p:sp>
      <p:sp>
        <p:nvSpPr>
          <p:cNvPr name="TextBox 4" id="4"/>
          <p:cNvSpPr txBox="true"/>
          <p:nvPr/>
        </p:nvSpPr>
        <p:spPr>
          <a:xfrm rot="0">
            <a:off x="791483" y="933450"/>
            <a:ext cx="6352636" cy="1426237"/>
          </a:xfrm>
          <a:prstGeom prst="rect">
            <a:avLst/>
          </a:prstGeom>
        </p:spPr>
        <p:txBody>
          <a:bodyPr anchor="t" rtlCol="false" tIns="0" lIns="0" bIns="0" rIns="0">
            <a:spAutoFit/>
          </a:bodyPr>
          <a:lstStyle/>
          <a:p>
            <a:pPr algn="ctr">
              <a:lnSpc>
                <a:spcPts val="5719"/>
              </a:lnSpc>
            </a:pPr>
            <a:r>
              <a:rPr lang="en-US" sz="3999" b="true">
                <a:solidFill>
                  <a:srgbClr val="000000"/>
                </a:solidFill>
                <a:latin typeface="DM Sans Bold"/>
                <a:ea typeface="DM Sans Bold"/>
                <a:cs typeface="DM Sans Bold"/>
                <a:sym typeface="DM Sans Bold"/>
              </a:rPr>
              <a:t>Question #3. </a:t>
            </a:r>
            <a:r>
              <a:rPr lang="en-US" b="true" sz="3999">
                <a:solidFill>
                  <a:srgbClr val="000000"/>
                </a:solidFill>
                <a:latin typeface="DM Sans Bold"/>
                <a:ea typeface="DM Sans Bold"/>
                <a:cs typeface="DM Sans Bold"/>
                <a:sym typeface="DM Sans Bold"/>
              </a:rPr>
              <a:t>What are the top fight outcomes?</a:t>
            </a:r>
          </a:p>
        </p:txBody>
      </p:sp>
      <p:sp>
        <p:nvSpPr>
          <p:cNvPr name="TextBox 5" id="5"/>
          <p:cNvSpPr txBox="true"/>
          <p:nvPr/>
        </p:nvSpPr>
        <p:spPr>
          <a:xfrm rot="0">
            <a:off x="425572" y="5956283"/>
            <a:ext cx="17862428" cy="3724369"/>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1800AD"/>
                </a:solidFill>
                <a:latin typeface="DM Sans"/>
                <a:ea typeface="DM Sans"/>
                <a:cs typeface="DM Sans"/>
                <a:sym typeface="DM Sans"/>
              </a:rPr>
              <a:t>Decision-Unanimous is the top 1, followed by KO/TKO at #2, followed by Submission at #3, followed by Decision-Split, TKO-Doctor’s Stoppage, Decision-Majority, DQ</a:t>
            </a:r>
          </a:p>
          <a:p>
            <a:pPr algn="l" marL="647700" indent="-323850" lvl="1">
              <a:lnSpc>
                <a:spcPts val="4200"/>
              </a:lnSpc>
              <a:buFont typeface="Arial"/>
              <a:buChar char="•"/>
            </a:pPr>
            <a:r>
              <a:rPr lang="en-US" sz="3000">
                <a:solidFill>
                  <a:srgbClr val="1800AD"/>
                </a:solidFill>
                <a:latin typeface="DM Sans"/>
                <a:ea typeface="DM Sans"/>
                <a:cs typeface="DM Sans"/>
                <a:sym typeface="DM Sans"/>
              </a:rPr>
              <a:t>Reasoning is that it’s much </a:t>
            </a:r>
            <a:r>
              <a:rPr lang="en-US" b="true" sz="3000">
                <a:solidFill>
                  <a:srgbClr val="1800AD"/>
                </a:solidFill>
                <a:latin typeface="DM Sans Bold"/>
                <a:ea typeface="DM Sans Bold"/>
                <a:cs typeface="DM Sans Bold"/>
                <a:sym typeface="DM Sans Bold"/>
              </a:rPr>
              <a:t>easier to win on points than by a KO/TKO</a:t>
            </a:r>
            <a:r>
              <a:rPr lang="en-US" sz="3000">
                <a:solidFill>
                  <a:srgbClr val="1800AD"/>
                </a:solidFill>
                <a:latin typeface="DM Sans"/>
                <a:ea typeface="DM Sans"/>
                <a:cs typeface="DM Sans"/>
                <a:sym typeface="DM Sans"/>
              </a:rPr>
              <a:t>, as a fighter can just “play it safe”, then there’s more KO/TKOs than Submissions because there’s </a:t>
            </a:r>
            <a:r>
              <a:rPr lang="en-US" b="true" sz="3000">
                <a:solidFill>
                  <a:srgbClr val="1800AD"/>
                </a:solidFill>
                <a:latin typeface="DM Sans Bold"/>
                <a:ea typeface="DM Sans Bold"/>
                <a:cs typeface="DM Sans Bold"/>
                <a:sym typeface="DM Sans Bold"/>
              </a:rPr>
              <a:t>more strikers than wrestlers</a:t>
            </a:r>
            <a:r>
              <a:rPr lang="en-US" sz="3000">
                <a:solidFill>
                  <a:srgbClr val="1800AD"/>
                </a:solidFill>
                <a:latin typeface="DM Sans"/>
                <a:ea typeface="DM Sans"/>
                <a:cs typeface="DM Sans"/>
                <a:sym typeface="DM Sans"/>
              </a:rPr>
              <a:t>, and there’s much </a:t>
            </a:r>
            <a:r>
              <a:rPr lang="en-US" b="true" sz="3000">
                <a:solidFill>
                  <a:srgbClr val="1800AD"/>
                </a:solidFill>
                <a:latin typeface="DM Sans Bold"/>
                <a:ea typeface="DM Sans Bold"/>
                <a:cs typeface="DM Sans Bold"/>
                <a:sym typeface="DM Sans Bold"/>
              </a:rPr>
              <a:t>more striking time in fights than wrestling</a:t>
            </a:r>
            <a:r>
              <a:rPr lang="en-US" sz="3000">
                <a:solidFill>
                  <a:srgbClr val="1800AD"/>
                </a:solidFill>
                <a:latin typeface="DM Sans"/>
                <a:ea typeface="DM Sans"/>
                <a:cs typeface="DM Sans"/>
                <a:sym typeface="DM Sans"/>
              </a:rPr>
              <a:t>. </a:t>
            </a:r>
          </a:p>
          <a:p>
            <a:pPr algn="l" marL="647700" indent="-323850" lvl="1">
              <a:lnSpc>
                <a:spcPts val="4200"/>
              </a:lnSpc>
              <a:spcBef>
                <a:spcPct val="0"/>
              </a:spcBef>
              <a:buFont typeface="Arial"/>
              <a:buChar char="•"/>
            </a:pPr>
            <a:r>
              <a:rPr lang="en-US" sz="3000">
                <a:solidFill>
                  <a:srgbClr val="1800AD"/>
                </a:solidFill>
                <a:latin typeface="DM Sans"/>
                <a:ea typeface="DM Sans"/>
                <a:cs typeface="DM Sans"/>
                <a:sym typeface="DM Sans"/>
              </a:rPr>
              <a:t>Non-unanimous decisions, along with Doctor’s stoppage, are at the end because the judges are </a:t>
            </a:r>
            <a:r>
              <a:rPr lang="en-US" b="true" sz="3000">
                <a:solidFill>
                  <a:srgbClr val="1800AD"/>
                </a:solidFill>
                <a:latin typeface="DM Sans Bold"/>
                <a:ea typeface="DM Sans Bold"/>
                <a:cs typeface="DM Sans Bold"/>
                <a:sym typeface="DM Sans Bold"/>
              </a:rPr>
              <a:t>incentivized to give a clear winner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8374535" y="40343"/>
            <a:ext cx="9913465" cy="6418969"/>
          </a:xfrm>
          <a:custGeom>
            <a:avLst/>
            <a:gdLst/>
            <a:ahLst/>
            <a:cxnLst/>
            <a:rect r="r" b="b" t="t" l="l"/>
            <a:pathLst>
              <a:path h="6418969" w="9913465">
                <a:moveTo>
                  <a:pt x="0" y="0"/>
                </a:moveTo>
                <a:lnTo>
                  <a:pt x="9913465" y="0"/>
                </a:lnTo>
                <a:lnTo>
                  <a:pt x="9913465" y="6418969"/>
                </a:lnTo>
                <a:lnTo>
                  <a:pt x="0" y="6418969"/>
                </a:lnTo>
                <a:lnTo>
                  <a:pt x="0" y="0"/>
                </a:lnTo>
                <a:close/>
              </a:path>
            </a:pathLst>
          </a:custGeom>
          <a:blipFill>
            <a:blip r:embed="rId2"/>
            <a:stretch>
              <a:fillRect l="0" t="0" r="0" b="0"/>
            </a:stretch>
          </a:blipFill>
        </p:spPr>
      </p:sp>
      <p:sp>
        <p:nvSpPr>
          <p:cNvPr name="TextBox 3" id="3"/>
          <p:cNvSpPr txBox="true"/>
          <p:nvPr/>
        </p:nvSpPr>
        <p:spPr>
          <a:xfrm rot="0">
            <a:off x="493554" y="6117999"/>
            <a:ext cx="1798791" cy="606425"/>
          </a:xfrm>
          <a:prstGeom prst="rect">
            <a:avLst/>
          </a:prstGeom>
        </p:spPr>
        <p:txBody>
          <a:bodyPr anchor="t" rtlCol="false" tIns="0" lIns="0" bIns="0" rIns="0">
            <a:spAutoFit/>
          </a:bodyPr>
          <a:lstStyle/>
          <a:p>
            <a:pPr algn="ctr">
              <a:lnSpc>
                <a:spcPts val="4900"/>
              </a:lnSpc>
              <a:spcBef>
                <a:spcPct val="0"/>
              </a:spcBef>
            </a:pPr>
            <a:r>
              <a:rPr lang="en-US" b="true" sz="3500">
                <a:solidFill>
                  <a:srgbClr val="1800AD"/>
                </a:solidFill>
                <a:latin typeface="DM Sans Bold"/>
                <a:ea typeface="DM Sans Bold"/>
                <a:cs typeface="DM Sans Bold"/>
                <a:sym typeface="DM Sans Bold"/>
              </a:rPr>
              <a:t>Findings</a:t>
            </a:r>
          </a:p>
        </p:txBody>
      </p:sp>
      <p:sp>
        <p:nvSpPr>
          <p:cNvPr name="TextBox 4" id="4"/>
          <p:cNvSpPr txBox="true"/>
          <p:nvPr/>
        </p:nvSpPr>
        <p:spPr>
          <a:xfrm rot="0">
            <a:off x="1028700" y="933450"/>
            <a:ext cx="6352636" cy="2150151"/>
          </a:xfrm>
          <a:prstGeom prst="rect">
            <a:avLst/>
          </a:prstGeom>
        </p:spPr>
        <p:txBody>
          <a:bodyPr anchor="t" rtlCol="false" tIns="0" lIns="0" bIns="0" rIns="0">
            <a:spAutoFit/>
          </a:bodyPr>
          <a:lstStyle/>
          <a:p>
            <a:pPr algn="ctr">
              <a:lnSpc>
                <a:spcPts val="5719"/>
              </a:lnSpc>
            </a:pPr>
            <a:r>
              <a:rPr lang="en-US" sz="3999" b="true">
                <a:solidFill>
                  <a:srgbClr val="000000"/>
                </a:solidFill>
                <a:latin typeface="DM Sans Bold"/>
                <a:ea typeface="DM Sans Bold"/>
                <a:cs typeface="DM Sans Bold"/>
                <a:sym typeface="DM Sans Bold"/>
              </a:rPr>
              <a:t>Question #4. Does being in a p</a:t>
            </a:r>
            <a:r>
              <a:rPr lang="en-US" b="true" sz="3999">
                <a:solidFill>
                  <a:srgbClr val="000000"/>
                </a:solidFill>
                <a:latin typeface="DM Sans Bold"/>
                <a:ea typeface="DM Sans Bold"/>
                <a:cs typeface="DM Sans Bold"/>
                <a:sym typeface="DM Sans Bold"/>
              </a:rPr>
              <a:t>articular corner contribute to a victory?</a:t>
            </a:r>
          </a:p>
        </p:txBody>
      </p:sp>
      <p:sp>
        <p:nvSpPr>
          <p:cNvPr name="TextBox 5" id="5"/>
          <p:cNvSpPr txBox="true"/>
          <p:nvPr/>
        </p:nvSpPr>
        <p:spPr>
          <a:xfrm rot="0">
            <a:off x="4065" y="7150884"/>
            <a:ext cx="17903281" cy="2124129"/>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1800AD"/>
                </a:solidFill>
                <a:latin typeface="DM Sans"/>
                <a:ea typeface="DM Sans"/>
                <a:cs typeface="DM Sans"/>
                <a:sym typeface="DM Sans"/>
              </a:rPr>
              <a:t>Fighters from the </a:t>
            </a:r>
            <a:r>
              <a:rPr lang="en-US" b="true" sz="3000">
                <a:solidFill>
                  <a:srgbClr val="1800AD"/>
                </a:solidFill>
                <a:latin typeface="DM Sans Bold"/>
                <a:ea typeface="DM Sans Bold"/>
                <a:cs typeface="DM Sans Bold"/>
                <a:sym typeface="DM Sans Bold"/>
              </a:rPr>
              <a:t>red corner win 65%</a:t>
            </a:r>
            <a:r>
              <a:rPr lang="en-US" sz="3000">
                <a:solidFill>
                  <a:srgbClr val="1800AD"/>
                </a:solidFill>
                <a:latin typeface="DM Sans"/>
                <a:ea typeface="DM Sans"/>
                <a:cs typeface="DM Sans"/>
                <a:sym typeface="DM Sans"/>
              </a:rPr>
              <a:t> of the time, whereas fighters from the </a:t>
            </a:r>
            <a:r>
              <a:rPr lang="en-US" b="true" sz="3000">
                <a:solidFill>
                  <a:srgbClr val="1800AD"/>
                </a:solidFill>
                <a:latin typeface="DM Sans Bold"/>
                <a:ea typeface="DM Sans Bold"/>
                <a:cs typeface="DM Sans Bold"/>
                <a:sym typeface="DM Sans Bold"/>
              </a:rPr>
              <a:t>blue corner  win only 35% of the time</a:t>
            </a:r>
          </a:p>
          <a:p>
            <a:pPr algn="l" marL="647700" indent="-323850" lvl="1">
              <a:lnSpc>
                <a:spcPts val="4200"/>
              </a:lnSpc>
              <a:spcBef>
                <a:spcPct val="0"/>
              </a:spcBef>
              <a:buFont typeface="Arial"/>
              <a:buChar char="•"/>
            </a:pPr>
            <a:r>
              <a:rPr lang="en-US" sz="3000">
                <a:solidFill>
                  <a:srgbClr val="1800AD"/>
                </a:solidFill>
                <a:latin typeface="DM Sans"/>
                <a:ea typeface="DM Sans"/>
                <a:cs typeface="DM Sans"/>
                <a:sym typeface="DM Sans"/>
              </a:rPr>
              <a:t>The reasoning here is that the </a:t>
            </a:r>
            <a:r>
              <a:rPr lang="en-US" b="true" sz="3000">
                <a:solidFill>
                  <a:srgbClr val="1800AD"/>
                </a:solidFill>
                <a:latin typeface="DM Sans Bold"/>
                <a:ea typeface="DM Sans Bold"/>
                <a:cs typeface="DM Sans Bold"/>
                <a:sym typeface="DM Sans Bold"/>
              </a:rPr>
              <a:t>red corner</a:t>
            </a:r>
            <a:r>
              <a:rPr lang="en-US" sz="3000">
                <a:solidFill>
                  <a:srgbClr val="1800AD"/>
                </a:solidFill>
                <a:latin typeface="DM Sans"/>
                <a:ea typeface="DM Sans"/>
                <a:cs typeface="DM Sans"/>
                <a:sym typeface="DM Sans"/>
              </a:rPr>
              <a:t> is given to </a:t>
            </a:r>
            <a:r>
              <a:rPr lang="en-US" b="true" sz="3000">
                <a:solidFill>
                  <a:srgbClr val="1800AD"/>
                </a:solidFill>
                <a:latin typeface="DM Sans Bold"/>
                <a:ea typeface="DM Sans Bold"/>
                <a:cs typeface="DM Sans Bold"/>
                <a:sym typeface="DM Sans Bold"/>
              </a:rPr>
              <a:t>champions and higher-ranked fighters</a:t>
            </a:r>
            <a:r>
              <a:rPr lang="en-US" sz="3000">
                <a:solidFill>
                  <a:srgbClr val="1800AD"/>
                </a:solidFill>
                <a:latin typeface="DM Sans"/>
                <a:ea typeface="DM Sans"/>
                <a:cs typeface="DM Sans"/>
                <a:sym typeface="DM Sans"/>
              </a:rPr>
              <a:t>, whereas the </a:t>
            </a:r>
            <a:r>
              <a:rPr lang="en-US" b="true" sz="3000">
                <a:solidFill>
                  <a:srgbClr val="1800AD"/>
                </a:solidFill>
                <a:latin typeface="DM Sans Bold"/>
                <a:ea typeface="DM Sans Bold"/>
                <a:cs typeface="DM Sans Bold"/>
                <a:sym typeface="DM Sans Bold"/>
              </a:rPr>
              <a:t>blue corner</a:t>
            </a:r>
            <a:r>
              <a:rPr lang="en-US" sz="3000">
                <a:solidFill>
                  <a:srgbClr val="1800AD"/>
                </a:solidFill>
                <a:latin typeface="DM Sans"/>
                <a:ea typeface="DM Sans"/>
                <a:cs typeface="DM Sans"/>
                <a:sym typeface="DM Sans"/>
              </a:rPr>
              <a:t> is given to the </a:t>
            </a:r>
            <a:r>
              <a:rPr lang="en-US" b="true" sz="3000">
                <a:solidFill>
                  <a:srgbClr val="1800AD"/>
                </a:solidFill>
                <a:latin typeface="DM Sans Bold"/>
                <a:ea typeface="DM Sans Bold"/>
                <a:cs typeface="DM Sans Bold"/>
                <a:sym typeface="DM Sans Bold"/>
              </a:rPr>
              <a:t>contenders and lower-ranked fighters.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9978728" y="0"/>
            <a:ext cx="8309272" cy="7166747"/>
          </a:xfrm>
          <a:custGeom>
            <a:avLst/>
            <a:gdLst/>
            <a:ahLst/>
            <a:cxnLst/>
            <a:rect r="r" b="b" t="t" l="l"/>
            <a:pathLst>
              <a:path h="7166747" w="8309272">
                <a:moveTo>
                  <a:pt x="0" y="0"/>
                </a:moveTo>
                <a:lnTo>
                  <a:pt x="8309272" y="0"/>
                </a:lnTo>
                <a:lnTo>
                  <a:pt x="8309272" y="7166747"/>
                </a:lnTo>
                <a:lnTo>
                  <a:pt x="0" y="7166747"/>
                </a:lnTo>
                <a:lnTo>
                  <a:pt x="0" y="0"/>
                </a:lnTo>
                <a:close/>
              </a:path>
            </a:pathLst>
          </a:custGeom>
          <a:blipFill>
            <a:blip r:embed="rId2"/>
            <a:stretch>
              <a:fillRect l="0" t="0" r="0" b="0"/>
            </a:stretch>
          </a:blipFill>
        </p:spPr>
      </p:sp>
      <p:sp>
        <p:nvSpPr>
          <p:cNvPr name="TextBox 3" id="3"/>
          <p:cNvSpPr txBox="true"/>
          <p:nvPr/>
        </p:nvSpPr>
        <p:spPr>
          <a:xfrm rot="0">
            <a:off x="783914" y="3105797"/>
            <a:ext cx="1798791" cy="606425"/>
          </a:xfrm>
          <a:prstGeom prst="rect">
            <a:avLst/>
          </a:prstGeom>
        </p:spPr>
        <p:txBody>
          <a:bodyPr anchor="t" rtlCol="false" tIns="0" lIns="0" bIns="0" rIns="0">
            <a:spAutoFit/>
          </a:bodyPr>
          <a:lstStyle/>
          <a:p>
            <a:pPr algn="ctr">
              <a:lnSpc>
                <a:spcPts val="4900"/>
              </a:lnSpc>
              <a:spcBef>
                <a:spcPct val="0"/>
              </a:spcBef>
            </a:pPr>
            <a:r>
              <a:rPr lang="en-US" b="true" sz="3500">
                <a:solidFill>
                  <a:srgbClr val="1800AD"/>
                </a:solidFill>
                <a:latin typeface="DM Sans Bold"/>
                <a:ea typeface="DM Sans Bold"/>
                <a:cs typeface="DM Sans Bold"/>
                <a:sym typeface="DM Sans Bold"/>
              </a:rPr>
              <a:t>Findings</a:t>
            </a:r>
          </a:p>
        </p:txBody>
      </p:sp>
      <p:sp>
        <p:nvSpPr>
          <p:cNvPr name="TextBox 4" id="4"/>
          <p:cNvSpPr txBox="true"/>
          <p:nvPr/>
        </p:nvSpPr>
        <p:spPr>
          <a:xfrm rot="0">
            <a:off x="1028700" y="323002"/>
            <a:ext cx="6352636" cy="2150151"/>
          </a:xfrm>
          <a:prstGeom prst="rect">
            <a:avLst/>
          </a:prstGeom>
        </p:spPr>
        <p:txBody>
          <a:bodyPr anchor="t" rtlCol="false" tIns="0" lIns="0" bIns="0" rIns="0">
            <a:spAutoFit/>
          </a:bodyPr>
          <a:lstStyle/>
          <a:p>
            <a:pPr algn="ctr">
              <a:lnSpc>
                <a:spcPts val="5719"/>
              </a:lnSpc>
            </a:pPr>
            <a:r>
              <a:rPr lang="en-US" sz="3999" b="true">
                <a:solidFill>
                  <a:srgbClr val="000000"/>
                </a:solidFill>
                <a:latin typeface="DM Sans Bold"/>
                <a:ea typeface="DM Sans Bold"/>
                <a:cs typeface="DM Sans Bold"/>
                <a:sym typeface="DM Sans Bold"/>
              </a:rPr>
              <a:t>Question #5. Does having a specific figh</a:t>
            </a:r>
            <a:r>
              <a:rPr lang="en-US" b="true" sz="3999">
                <a:solidFill>
                  <a:srgbClr val="000000"/>
                </a:solidFill>
                <a:latin typeface="DM Sans Bold"/>
                <a:ea typeface="DM Sans Bold"/>
                <a:cs typeface="DM Sans Bold"/>
                <a:sym typeface="DM Sans Bold"/>
              </a:rPr>
              <a:t>ting stance contribute to a victory?</a:t>
            </a:r>
          </a:p>
        </p:txBody>
      </p:sp>
      <p:sp>
        <p:nvSpPr>
          <p:cNvPr name="TextBox 5" id="5"/>
          <p:cNvSpPr txBox="true"/>
          <p:nvPr/>
        </p:nvSpPr>
        <p:spPr>
          <a:xfrm rot="0">
            <a:off x="269620" y="4030055"/>
            <a:ext cx="9256497" cy="5744628"/>
          </a:xfrm>
          <a:prstGeom prst="rect">
            <a:avLst/>
          </a:prstGeom>
        </p:spPr>
        <p:txBody>
          <a:bodyPr anchor="t" rtlCol="false" tIns="0" lIns="0" bIns="0" rIns="0">
            <a:spAutoFit/>
          </a:bodyPr>
          <a:lstStyle/>
          <a:p>
            <a:pPr algn="l" marL="638752" indent="-319376" lvl="1">
              <a:lnSpc>
                <a:spcPts val="4141"/>
              </a:lnSpc>
              <a:buFont typeface="Arial"/>
              <a:buChar char="•"/>
            </a:pPr>
            <a:r>
              <a:rPr lang="en-US" sz="2958">
                <a:solidFill>
                  <a:srgbClr val="1800AD"/>
                </a:solidFill>
                <a:latin typeface="DM Sans"/>
                <a:ea typeface="DM Sans"/>
                <a:cs typeface="DM Sans"/>
                <a:sym typeface="DM Sans"/>
              </a:rPr>
              <a:t>Yes, it does contribute. The ranking is as the following: </a:t>
            </a:r>
            <a:r>
              <a:rPr lang="en-US" b="true" sz="2958">
                <a:solidFill>
                  <a:srgbClr val="1800AD"/>
                </a:solidFill>
                <a:latin typeface="DM Sans Bold"/>
                <a:ea typeface="DM Sans Bold"/>
                <a:cs typeface="DM Sans Bold"/>
                <a:sym typeface="DM Sans Bold"/>
              </a:rPr>
              <a:t>Switch &gt; Southpaw &gt; Orthodox</a:t>
            </a:r>
            <a:r>
              <a:rPr lang="en-US" sz="2958">
                <a:solidFill>
                  <a:srgbClr val="1800AD"/>
                </a:solidFill>
                <a:latin typeface="DM Sans"/>
                <a:ea typeface="DM Sans"/>
                <a:cs typeface="DM Sans"/>
                <a:sym typeface="DM Sans"/>
              </a:rPr>
              <a:t>. Open Stance is not included because the stance is too rare, and there’s too small of a sample size to draw any conclusions</a:t>
            </a:r>
          </a:p>
          <a:p>
            <a:pPr algn="l" marL="638752" indent="-319376" lvl="1">
              <a:lnSpc>
                <a:spcPts val="4141"/>
              </a:lnSpc>
              <a:buFont typeface="Arial"/>
              <a:buChar char="•"/>
            </a:pPr>
            <a:r>
              <a:rPr lang="en-US" sz="2958">
                <a:solidFill>
                  <a:srgbClr val="1800AD"/>
                </a:solidFill>
                <a:latin typeface="DM Sans"/>
                <a:ea typeface="DM Sans"/>
                <a:cs typeface="DM Sans"/>
                <a:sym typeface="DM Sans"/>
              </a:rPr>
              <a:t>The reasoning here, is that</a:t>
            </a:r>
            <a:r>
              <a:rPr lang="en-US" b="true" sz="2958">
                <a:solidFill>
                  <a:srgbClr val="1800AD"/>
                </a:solidFill>
                <a:latin typeface="DM Sans Bold"/>
                <a:ea typeface="DM Sans Bold"/>
                <a:cs typeface="DM Sans Bold"/>
                <a:sym typeface="DM Sans Bold"/>
              </a:rPr>
              <a:t> the rarer a fighter’s stance is, the trickier and more uncomfortable it is to fight that person</a:t>
            </a:r>
            <a:r>
              <a:rPr lang="en-US" sz="2958">
                <a:solidFill>
                  <a:srgbClr val="1800AD"/>
                </a:solidFill>
                <a:latin typeface="DM Sans"/>
                <a:ea typeface="DM Sans"/>
                <a:cs typeface="DM Sans"/>
                <a:sym typeface="DM Sans"/>
              </a:rPr>
              <a:t> because of how practice-based this sport is.</a:t>
            </a:r>
          </a:p>
          <a:p>
            <a:pPr algn="l" marL="638752" indent="-319376" lvl="1">
              <a:lnSpc>
                <a:spcPts val="4141"/>
              </a:lnSpc>
              <a:buFont typeface="Arial"/>
              <a:buChar char="•"/>
            </a:pPr>
            <a:r>
              <a:rPr lang="en-US" sz="2958">
                <a:solidFill>
                  <a:srgbClr val="1800AD"/>
                </a:solidFill>
                <a:latin typeface="DM Sans"/>
                <a:ea typeface="DM Sans"/>
                <a:cs typeface="DM Sans"/>
                <a:sym typeface="DM Sans"/>
              </a:rPr>
              <a:t>There’s around </a:t>
            </a:r>
            <a:r>
              <a:rPr lang="en-US" b="true" sz="2958">
                <a:solidFill>
                  <a:srgbClr val="1800AD"/>
                </a:solidFill>
                <a:latin typeface="DM Sans Bold"/>
                <a:ea typeface="DM Sans Bold"/>
                <a:cs typeface="DM Sans Bold"/>
                <a:sym typeface="DM Sans Bold"/>
              </a:rPr>
              <a:t>80.3% of orthodox fighters, 17.4% southpaws and 2.3% of other stances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p:nvPr/>
        </p:nvGrpSpPr>
        <p:grpSpPr>
          <a:xfrm rot="0">
            <a:off x="13897802" y="-1555135"/>
            <a:ext cx="6095369" cy="609536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B50">
                <a:alpha val="4706"/>
              </a:srgbClr>
            </a:solidFill>
          </p:spPr>
        </p:sp>
        <p:sp>
          <p:nvSpPr>
            <p:cNvPr name="TextBox 4" id="4"/>
            <p:cNvSpPr txBox="true"/>
            <p:nvPr/>
          </p:nvSpPr>
          <p:spPr>
            <a:xfrm>
              <a:off x="76200" y="38100"/>
              <a:ext cx="660400" cy="698500"/>
            </a:xfrm>
            <a:prstGeom prst="rect">
              <a:avLst/>
            </a:prstGeom>
          </p:spPr>
          <p:txBody>
            <a:bodyPr anchor="ctr" rtlCol="false" tIns="50389" lIns="50389" bIns="50389" rIns="50389"/>
            <a:lstStyle/>
            <a:p>
              <a:pPr algn="ctr">
                <a:lnSpc>
                  <a:spcPts val="2659"/>
                </a:lnSpc>
              </a:pPr>
            </a:p>
          </p:txBody>
        </p:sp>
      </p:grpSp>
      <p:grpSp>
        <p:nvGrpSpPr>
          <p:cNvPr name="Group 5" id="5"/>
          <p:cNvGrpSpPr/>
          <p:nvPr/>
        </p:nvGrpSpPr>
        <p:grpSpPr>
          <a:xfrm rot="0">
            <a:off x="-2741195" y="-951869"/>
            <a:ext cx="6095369" cy="609536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B50">
                <a:alpha val="4706"/>
              </a:srgbClr>
            </a:solidFill>
          </p:spPr>
        </p:sp>
        <p:sp>
          <p:nvSpPr>
            <p:cNvPr name="TextBox 7" id="7"/>
            <p:cNvSpPr txBox="true"/>
            <p:nvPr/>
          </p:nvSpPr>
          <p:spPr>
            <a:xfrm>
              <a:off x="76200" y="38100"/>
              <a:ext cx="660400" cy="698500"/>
            </a:xfrm>
            <a:prstGeom prst="rect">
              <a:avLst/>
            </a:prstGeom>
          </p:spPr>
          <p:txBody>
            <a:bodyPr anchor="ctr" rtlCol="false" tIns="50389" lIns="50389" bIns="50389" rIns="50389"/>
            <a:lstStyle/>
            <a:p>
              <a:pPr algn="ctr" marL="0" indent="0" lvl="0">
                <a:lnSpc>
                  <a:spcPts val="2659"/>
                </a:lnSpc>
                <a:spcBef>
                  <a:spcPct val="0"/>
                </a:spcBef>
              </a:pPr>
            </a:p>
          </p:txBody>
        </p:sp>
      </p:grpSp>
      <p:sp>
        <p:nvSpPr>
          <p:cNvPr name="TextBox 8" id="8"/>
          <p:cNvSpPr txBox="true"/>
          <p:nvPr/>
        </p:nvSpPr>
        <p:spPr>
          <a:xfrm rot="0">
            <a:off x="3706159" y="3446583"/>
            <a:ext cx="10875682" cy="2358752"/>
          </a:xfrm>
          <a:prstGeom prst="rect">
            <a:avLst/>
          </a:prstGeom>
        </p:spPr>
        <p:txBody>
          <a:bodyPr anchor="t" rtlCol="false" tIns="0" lIns="0" bIns="0" rIns="0">
            <a:spAutoFit/>
          </a:bodyPr>
          <a:lstStyle/>
          <a:p>
            <a:pPr algn="ctr">
              <a:lnSpc>
                <a:spcPts val="9082"/>
              </a:lnSpc>
            </a:pPr>
            <a:r>
              <a:rPr lang="en-US" sz="9082">
                <a:solidFill>
                  <a:srgbClr val="000000"/>
                </a:solidFill>
                <a:latin typeface="Cy Grotesk Key"/>
                <a:ea typeface="Cy Grotesk Key"/>
                <a:cs typeface="Cy Grotesk Key"/>
                <a:sym typeface="Cy Grotesk Key"/>
              </a:rPr>
              <a:t>MULTIVARIATE ANALYSIS</a:t>
            </a:r>
          </a:p>
        </p:txBody>
      </p:sp>
      <p:sp>
        <p:nvSpPr>
          <p:cNvPr name="Freeform 9" id="9"/>
          <p:cNvSpPr/>
          <p:nvPr/>
        </p:nvSpPr>
        <p:spPr>
          <a:xfrm flipH="false" flipV="false" rot="0">
            <a:off x="1537391" y="4484930"/>
            <a:ext cx="2130668" cy="658570"/>
          </a:xfrm>
          <a:custGeom>
            <a:avLst/>
            <a:gdLst/>
            <a:ahLst/>
            <a:cxnLst/>
            <a:rect r="r" b="b" t="t" l="l"/>
            <a:pathLst>
              <a:path h="658570" w="2130668">
                <a:moveTo>
                  <a:pt x="0" y="0"/>
                </a:moveTo>
                <a:lnTo>
                  <a:pt x="2130668" y="0"/>
                </a:lnTo>
                <a:lnTo>
                  <a:pt x="2130668" y="658570"/>
                </a:lnTo>
                <a:lnTo>
                  <a:pt x="0" y="658570"/>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4622911" y="4326702"/>
            <a:ext cx="2130668" cy="658570"/>
          </a:xfrm>
          <a:custGeom>
            <a:avLst/>
            <a:gdLst/>
            <a:ahLst/>
            <a:cxnLst/>
            <a:rect r="r" b="b" t="t" l="l"/>
            <a:pathLst>
              <a:path h="658570" w="2130668">
                <a:moveTo>
                  <a:pt x="0" y="0"/>
                </a:moveTo>
                <a:lnTo>
                  <a:pt x="2130668" y="0"/>
                </a:lnTo>
                <a:lnTo>
                  <a:pt x="2130668" y="658570"/>
                </a:lnTo>
                <a:lnTo>
                  <a:pt x="0" y="658570"/>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AutoShape 11" id="11"/>
          <p:cNvSpPr/>
          <p:nvPr/>
        </p:nvSpPr>
        <p:spPr>
          <a:xfrm>
            <a:off x="2602781" y="6898773"/>
            <a:ext cx="12832331" cy="0"/>
          </a:xfrm>
          <a:prstGeom prst="line">
            <a:avLst/>
          </a:prstGeom>
          <a:ln cap="flat" w="9525">
            <a:solidFill>
              <a:srgbClr val="000000"/>
            </a:solidFill>
            <a:prstDash val="solid"/>
            <a:headEnd type="none" len="sm" w="sm"/>
            <a:tailEnd type="none" len="sm" w="sm"/>
          </a:ln>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9649942" y="0"/>
            <a:ext cx="8638058" cy="10287000"/>
          </a:xfrm>
          <a:custGeom>
            <a:avLst/>
            <a:gdLst/>
            <a:ahLst/>
            <a:cxnLst/>
            <a:rect r="r" b="b" t="t" l="l"/>
            <a:pathLst>
              <a:path h="10287000" w="8638058">
                <a:moveTo>
                  <a:pt x="0" y="0"/>
                </a:moveTo>
                <a:lnTo>
                  <a:pt x="8638058" y="0"/>
                </a:lnTo>
                <a:lnTo>
                  <a:pt x="8638058" y="10287000"/>
                </a:lnTo>
                <a:lnTo>
                  <a:pt x="0" y="10287000"/>
                </a:lnTo>
                <a:lnTo>
                  <a:pt x="0" y="0"/>
                </a:lnTo>
                <a:close/>
              </a:path>
            </a:pathLst>
          </a:custGeom>
          <a:blipFill>
            <a:blip r:embed="rId2"/>
            <a:stretch>
              <a:fillRect l="0" t="-33970" r="0" b="-33970"/>
            </a:stretch>
          </a:blipFill>
        </p:spPr>
      </p:sp>
      <p:sp>
        <p:nvSpPr>
          <p:cNvPr name="TextBox 3" id="3"/>
          <p:cNvSpPr txBox="true"/>
          <p:nvPr/>
        </p:nvSpPr>
        <p:spPr>
          <a:xfrm rot="0">
            <a:off x="1028700" y="4018356"/>
            <a:ext cx="1798791" cy="606425"/>
          </a:xfrm>
          <a:prstGeom prst="rect">
            <a:avLst/>
          </a:prstGeom>
        </p:spPr>
        <p:txBody>
          <a:bodyPr anchor="t" rtlCol="false" tIns="0" lIns="0" bIns="0" rIns="0">
            <a:spAutoFit/>
          </a:bodyPr>
          <a:lstStyle/>
          <a:p>
            <a:pPr algn="ctr">
              <a:lnSpc>
                <a:spcPts val="4900"/>
              </a:lnSpc>
              <a:spcBef>
                <a:spcPct val="0"/>
              </a:spcBef>
            </a:pPr>
            <a:r>
              <a:rPr lang="en-US" b="true" sz="3500">
                <a:solidFill>
                  <a:srgbClr val="1800AD"/>
                </a:solidFill>
                <a:latin typeface="DM Sans Bold"/>
                <a:ea typeface="DM Sans Bold"/>
                <a:cs typeface="DM Sans Bold"/>
                <a:sym typeface="DM Sans Bold"/>
              </a:rPr>
              <a:t>Findings</a:t>
            </a:r>
          </a:p>
        </p:txBody>
      </p:sp>
      <p:sp>
        <p:nvSpPr>
          <p:cNvPr name="TextBox 4" id="4"/>
          <p:cNvSpPr txBox="true"/>
          <p:nvPr/>
        </p:nvSpPr>
        <p:spPr>
          <a:xfrm rot="0">
            <a:off x="1028700" y="270834"/>
            <a:ext cx="6352636" cy="2874064"/>
          </a:xfrm>
          <a:prstGeom prst="rect">
            <a:avLst/>
          </a:prstGeom>
        </p:spPr>
        <p:txBody>
          <a:bodyPr anchor="t" rtlCol="false" tIns="0" lIns="0" bIns="0" rIns="0">
            <a:spAutoFit/>
          </a:bodyPr>
          <a:lstStyle/>
          <a:p>
            <a:pPr algn="ctr">
              <a:lnSpc>
                <a:spcPts val="5719"/>
              </a:lnSpc>
            </a:pPr>
            <a:r>
              <a:rPr lang="en-US" sz="3999" b="true">
                <a:solidFill>
                  <a:srgbClr val="000000"/>
                </a:solidFill>
                <a:latin typeface="DM Sans Bold"/>
                <a:ea typeface="DM Sans Bold"/>
                <a:cs typeface="DM Sans Bold"/>
                <a:sym typeface="DM Sans Bold"/>
              </a:rPr>
              <a:t>Question #6. What are the main figh</a:t>
            </a:r>
            <a:r>
              <a:rPr lang="en-US" b="true" sz="3999">
                <a:solidFill>
                  <a:srgbClr val="000000"/>
                </a:solidFill>
                <a:latin typeface="DM Sans Bold"/>
                <a:ea typeface="DM Sans Bold"/>
                <a:cs typeface="DM Sans Bold"/>
                <a:sym typeface="DM Sans Bold"/>
              </a:rPr>
              <a:t>ting aspects contributing to a victory? Boxplots.</a:t>
            </a:r>
          </a:p>
        </p:txBody>
      </p:sp>
      <p:sp>
        <p:nvSpPr>
          <p:cNvPr name="TextBox 5" id="5"/>
          <p:cNvSpPr txBox="true"/>
          <p:nvPr/>
        </p:nvSpPr>
        <p:spPr>
          <a:xfrm rot="0">
            <a:off x="393445" y="5086350"/>
            <a:ext cx="9256497" cy="2601378"/>
          </a:xfrm>
          <a:prstGeom prst="rect">
            <a:avLst/>
          </a:prstGeom>
        </p:spPr>
        <p:txBody>
          <a:bodyPr anchor="t" rtlCol="false" tIns="0" lIns="0" bIns="0" rIns="0">
            <a:spAutoFit/>
          </a:bodyPr>
          <a:lstStyle/>
          <a:p>
            <a:pPr algn="l" marL="638752" indent="-319376" lvl="1">
              <a:lnSpc>
                <a:spcPts val="4141"/>
              </a:lnSpc>
              <a:buFont typeface="Arial"/>
              <a:buChar char="•"/>
            </a:pPr>
            <a:r>
              <a:rPr lang="en-US" sz="2958">
                <a:solidFill>
                  <a:srgbClr val="1800AD"/>
                </a:solidFill>
                <a:latin typeface="DM Sans"/>
                <a:ea typeface="DM Sans"/>
                <a:cs typeface="DM Sans"/>
                <a:sym typeface="DM Sans"/>
              </a:rPr>
              <a:t>None of the features except two seem to be undersampled from this quick boxplot chart over all the numerical features</a:t>
            </a:r>
          </a:p>
          <a:p>
            <a:pPr algn="l" marL="638752" indent="-319376" lvl="1">
              <a:lnSpc>
                <a:spcPts val="4141"/>
              </a:lnSpc>
              <a:spcBef>
                <a:spcPct val="0"/>
              </a:spcBef>
              <a:buFont typeface="Arial"/>
              <a:buChar char="•"/>
            </a:pPr>
            <a:r>
              <a:rPr lang="en-US" sz="2958">
                <a:solidFill>
                  <a:srgbClr val="1800AD"/>
                </a:solidFill>
                <a:latin typeface="DM Sans"/>
                <a:ea typeface="DM Sans"/>
                <a:cs typeface="DM Sans"/>
                <a:sym typeface="DM Sans"/>
              </a:rPr>
              <a:t>That means, we can run Kohen’s D on these non-undersampled features to try and rank them</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8475375" y="52189"/>
            <a:ext cx="9812625" cy="10234811"/>
          </a:xfrm>
          <a:custGeom>
            <a:avLst/>
            <a:gdLst/>
            <a:ahLst/>
            <a:cxnLst/>
            <a:rect r="r" b="b" t="t" l="l"/>
            <a:pathLst>
              <a:path h="10234811" w="9812625">
                <a:moveTo>
                  <a:pt x="0" y="0"/>
                </a:moveTo>
                <a:lnTo>
                  <a:pt x="9812625" y="0"/>
                </a:lnTo>
                <a:lnTo>
                  <a:pt x="9812625" y="10234811"/>
                </a:lnTo>
                <a:lnTo>
                  <a:pt x="0" y="10234811"/>
                </a:lnTo>
                <a:lnTo>
                  <a:pt x="0" y="0"/>
                </a:lnTo>
                <a:close/>
              </a:path>
            </a:pathLst>
          </a:custGeom>
          <a:blipFill>
            <a:blip r:embed="rId2"/>
            <a:stretch>
              <a:fillRect l="0" t="0" r="0" b="0"/>
            </a:stretch>
          </a:blipFill>
        </p:spPr>
      </p:sp>
      <p:sp>
        <p:nvSpPr>
          <p:cNvPr name="TextBox 3" id="3"/>
          <p:cNvSpPr txBox="true"/>
          <p:nvPr/>
        </p:nvSpPr>
        <p:spPr>
          <a:xfrm rot="0">
            <a:off x="389854" y="2796034"/>
            <a:ext cx="1798791" cy="606425"/>
          </a:xfrm>
          <a:prstGeom prst="rect">
            <a:avLst/>
          </a:prstGeom>
        </p:spPr>
        <p:txBody>
          <a:bodyPr anchor="t" rtlCol="false" tIns="0" lIns="0" bIns="0" rIns="0">
            <a:spAutoFit/>
          </a:bodyPr>
          <a:lstStyle/>
          <a:p>
            <a:pPr algn="ctr">
              <a:lnSpc>
                <a:spcPts val="4900"/>
              </a:lnSpc>
              <a:spcBef>
                <a:spcPct val="0"/>
              </a:spcBef>
            </a:pPr>
            <a:r>
              <a:rPr lang="en-US" b="true" sz="3500">
                <a:solidFill>
                  <a:srgbClr val="1800AD"/>
                </a:solidFill>
                <a:latin typeface="DM Sans Bold"/>
                <a:ea typeface="DM Sans Bold"/>
                <a:cs typeface="DM Sans Bold"/>
                <a:sym typeface="DM Sans Bold"/>
              </a:rPr>
              <a:t>Findings</a:t>
            </a:r>
          </a:p>
        </p:txBody>
      </p:sp>
      <p:sp>
        <p:nvSpPr>
          <p:cNvPr name="TextBox 4" id="4"/>
          <p:cNvSpPr txBox="true"/>
          <p:nvPr/>
        </p:nvSpPr>
        <p:spPr>
          <a:xfrm rot="0">
            <a:off x="1028700" y="302984"/>
            <a:ext cx="6352636" cy="2150151"/>
          </a:xfrm>
          <a:prstGeom prst="rect">
            <a:avLst/>
          </a:prstGeom>
        </p:spPr>
        <p:txBody>
          <a:bodyPr anchor="t" rtlCol="false" tIns="0" lIns="0" bIns="0" rIns="0">
            <a:spAutoFit/>
          </a:bodyPr>
          <a:lstStyle/>
          <a:p>
            <a:pPr algn="ctr">
              <a:lnSpc>
                <a:spcPts val="5719"/>
              </a:lnSpc>
            </a:pPr>
            <a:r>
              <a:rPr lang="en-US" sz="3999" b="true">
                <a:solidFill>
                  <a:srgbClr val="000000"/>
                </a:solidFill>
                <a:latin typeface="DM Sans Bold"/>
                <a:ea typeface="DM Sans Bold"/>
                <a:cs typeface="DM Sans Bold"/>
                <a:sym typeface="DM Sans Bold"/>
              </a:rPr>
              <a:t>Cohen’s D on performance-based features</a:t>
            </a:r>
          </a:p>
        </p:txBody>
      </p:sp>
      <p:sp>
        <p:nvSpPr>
          <p:cNvPr name="TextBox 5" id="5"/>
          <p:cNvSpPr txBox="true"/>
          <p:nvPr/>
        </p:nvSpPr>
        <p:spPr>
          <a:xfrm rot="0">
            <a:off x="-162681" y="3763109"/>
            <a:ext cx="8638056" cy="5744628"/>
          </a:xfrm>
          <a:prstGeom prst="rect">
            <a:avLst/>
          </a:prstGeom>
        </p:spPr>
        <p:txBody>
          <a:bodyPr anchor="t" rtlCol="false" tIns="0" lIns="0" bIns="0" rIns="0">
            <a:spAutoFit/>
          </a:bodyPr>
          <a:lstStyle/>
          <a:p>
            <a:pPr algn="l" marL="638752" indent="-319376" lvl="1">
              <a:lnSpc>
                <a:spcPts val="4141"/>
              </a:lnSpc>
              <a:buFont typeface="Arial"/>
              <a:buChar char="•"/>
            </a:pPr>
            <a:r>
              <a:rPr lang="en-US" sz="2958">
                <a:solidFill>
                  <a:srgbClr val="1800AD"/>
                </a:solidFill>
                <a:latin typeface="DM Sans"/>
                <a:ea typeface="DM Sans"/>
                <a:cs typeface="DM Sans"/>
                <a:sym typeface="DM Sans"/>
              </a:rPr>
              <a:t>Some of the most important features are: accuracy of </a:t>
            </a:r>
            <a:r>
              <a:rPr lang="en-US" b="true" sz="2958">
                <a:solidFill>
                  <a:srgbClr val="1800AD"/>
                </a:solidFill>
                <a:latin typeface="DM Sans Bold"/>
                <a:ea typeface="DM Sans Bold"/>
                <a:cs typeface="DM Sans Bold"/>
                <a:sym typeface="DM Sans Bold"/>
              </a:rPr>
              <a:t>sig. str. to the</a:t>
            </a:r>
            <a:r>
              <a:rPr lang="en-US" sz="2958">
                <a:solidFill>
                  <a:srgbClr val="1800AD"/>
                </a:solidFill>
                <a:latin typeface="DM Sans"/>
                <a:ea typeface="DM Sans"/>
                <a:cs typeface="DM Sans"/>
                <a:sym typeface="DM Sans"/>
              </a:rPr>
              <a:t> </a:t>
            </a:r>
            <a:r>
              <a:rPr lang="en-US" b="true" sz="2958">
                <a:solidFill>
                  <a:srgbClr val="1800AD"/>
                </a:solidFill>
                <a:latin typeface="DM Sans Bold"/>
                <a:ea typeface="DM Sans Bold"/>
                <a:cs typeface="DM Sans Bold"/>
                <a:sym typeface="DM Sans Bold"/>
              </a:rPr>
              <a:t>head</a:t>
            </a:r>
            <a:r>
              <a:rPr lang="en-US" sz="2958">
                <a:solidFill>
                  <a:srgbClr val="1800AD"/>
                </a:solidFill>
                <a:latin typeface="DM Sans"/>
                <a:ea typeface="DM Sans"/>
                <a:cs typeface="DM Sans"/>
                <a:sym typeface="DM Sans"/>
              </a:rPr>
              <a:t>, accuracy of sig. str. from the </a:t>
            </a:r>
            <a:r>
              <a:rPr lang="en-US" b="true" sz="2958">
                <a:solidFill>
                  <a:srgbClr val="1800AD"/>
                </a:solidFill>
                <a:latin typeface="DM Sans Bold"/>
                <a:ea typeface="DM Sans Bold"/>
                <a:cs typeface="DM Sans Bold"/>
                <a:sym typeface="DM Sans Bold"/>
              </a:rPr>
              <a:t>ground position</a:t>
            </a:r>
            <a:r>
              <a:rPr lang="en-US" sz="2958">
                <a:solidFill>
                  <a:srgbClr val="1800AD"/>
                </a:solidFill>
                <a:latin typeface="DM Sans"/>
                <a:ea typeface="DM Sans"/>
                <a:cs typeface="DM Sans"/>
                <a:sym typeface="DM Sans"/>
              </a:rPr>
              <a:t>, targeted sig. str. in the </a:t>
            </a:r>
            <a:r>
              <a:rPr lang="en-US" b="true" sz="2958">
                <a:solidFill>
                  <a:srgbClr val="1800AD"/>
                </a:solidFill>
                <a:latin typeface="DM Sans Bold"/>
                <a:ea typeface="DM Sans Bold"/>
                <a:cs typeface="DM Sans Bold"/>
                <a:sym typeface="DM Sans Bold"/>
              </a:rPr>
              <a:t>ground position</a:t>
            </a:r>
            <a:r>
              <a:rPr lang="en-US" sz="2958">
                <a:solidFill>
                  <a:srgbClr val="1800AD"/>
                </a:solidFill>
                <a:latin typeface="DM Sans"/>
                <a:ea typeface="DM Sans"/>
                <a:cs typeface="DM Sans"/>
                <a:sym typeface="DM Sans"/>
              </a:rPr>
              <a:t>, and others.</a:t>
            </a:r>
          </a:p>
          <a:p>
            <a:pPr algn="l" marL="638752" indent="-319376" lvl="1">
              <a:lnSpc>
                <a:spcPts val="4141"/>
              </a:lnSpc>
              <a:buFont typeface="Arial"/>
              <a:buChar char="•"/>
            </a:pPr>
            <a:r>
              <a:rPr lang="en-US" sz="2958">
                <a:solidFill>
                  <a:srgbClr val="1800AD"/>
                </a:solidFill>
                <a:latin typeface="DM Sans"/>
                <a:ea typeface="DM Sans"/>
                <a:cs typeface="DM Sans"/>
                <a:sym typeface="DM Sans"/>
              </a:rPr>
              <a:t>Some of the features on medium importance scale are: takedowns, submission attempts, sig. str. from clinch, and others.</a:t>
            </a:r>
          </a:p>
          <a:p>
            <a:pPr algn="l" marL="638752" indent="-319376" lvl="1">
              <a:lnSpc>
                <a:spcPts val="4141"/>
              </a:lnSpc>
              <a:buFont typeface="Arial"/>
              <a:buChar char="•"/>
            </a:pPr>
            <a:r>
              <a:rPr lang="en-US" sz="2958">
                <a:solidFill>
                  <a:srgbClr val="1800AD"/>
                </a:solidFill>
                <a:latin typeface="DM Sans"/>
                <a:ea typeface="DM Sans"/>
                <a:cs typeface="DM Sans"/>
                <a:sym typeface="DM Sans"/>
              </a:rPr>
              <a:t>Some of the features that negatively contribute to winning are: sig. str. from distance position, targeted sig. str to the legs, and others.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7641886" y="43293"/>
            <a:ext cx="10646114" cy="5030289"/>
          </a:xfrm>
          <a:custGeom>
            <a:avLst/>
            <a:gdLst/>
            <a:ahLst/>
            <a:cxnLst/>
            <a:rect r="r" b="b" t="t" l="l"/>
            <a:pathLst>
              <a:path h="5030289" w="10646114">
                <a:moveTo>
                  <a:pt x="0" y="0"/>
                </a:moveTo>
                <a:lnTo>
                  <a:pt x="10646114" y="0"/>
                </a:lnTo>
                <a:lnTo>
                  <a:pt x="10646114" y="5030289"/>
                </a:lnTo>
                <a:lnTo>
                  <a:pt x="0" y="5030289"/>
                </a:lnTo>
                <a:lnTo>
                  <a:pt x="0" y="0"/>
                </a:lnTo>
                <a:close/>
              </a:path>
            </a:pathLst>
          </a:custGeom>
          <a:blipFill>
            <a:blip r:embed="rId2"/>
            <a:stretch>
              <a:fillRect l="0" t="0" r="0" b="0"/>
            </a:stretch>
          </a:blipFill>
        </p:spPr>
      </p:sp>
      <p:sp>
        <p:nvSpPr>
          <p:cNvPr name="TextBox 3" id="3"/>
          <p:cNvSpPr txBox="true"/>
          <p:nvPr/>
        </p:nvSpPr>
        <p:spPr>
          <a:xfrm rot="0">
            <a:off x="1396070" y="4802188"/>
            <a:ext cx="1798791" cy="606425"/>
          </a:xfrm>
          <a:prstGeom prst="rect">
            <a:avLst/>
          </a:prstGeom>
        </p:spPr>
        <p:txBody>
          <a:bodyPr anchor="t" rtlCol="false" tIns="0" lIns="0" bIns="0" rIns="0">
            <a:spAutoFit/>
          </a:bodyPr>
          <a:lstStyle/>
          <a:p>
            <a:pPr algn="ctr">
              <a:lnSpc>
                <a:spcPts val="4900"/>
              </a:lnSpc>
              <a:spcBef>
                <a:spcPct val="0"/>
              </a:spcBef>
            </a:pPr>
            <a:r>
              <a:rPr lang="en-US" b="true" sz="3500">
                <a:solidFill>
                  <a:srgbClr val="1800AD"/>
                </a:solidFill>
                <a:latin typeface="DM Sans Bold"/>
                <a:ea typeface="DM Sans Bold"/>
                <a:cs typeface="DM Sans Bold"/>
                <a:sym typeface="DM Sans Bold"/>
              </a:rPr>
              <a:t>Findings</a:t>
            </a:r>
          </a:p>
        </p:txBody>
      </p:sp>
      <p:sp>
        <p:nvSpPr>
          <p:cNvPr name="TextBox 4" id="4"/>
          <p:cNvSpPr txBox="true"/>
          <p:nvPr/>
        </p:nvSpPr>
        <p:spPr>
          <a:xfrm rot="0">
            <a:off x="738340" y="482049"/>
            <a:ext cx="6352636" cy="2076389"/>
          </a:xfrm>
          <a:prstGeom prst="rect">
            <a:avLst/>
          </a:prstGeom>
        </p:spPr>
        <p:txBody>
          <a:bodyPr anchor="t" rtlCol="false" tIns="0" lIns="0" bIns="0" rIns="0">
            <a:spAutoFit/>
          </a:bodyPr>
          <a:lstStyle/>
          <a:p>
            <a:pPr algn="ctr">
              <a:lnSpc>
                <a:spcPts val="5596"/>
              </a:lnSpc>
            </a:pPr>
            <a:r>
              <a:rPr lang="en-US" sz="3913" b="true">
                <a:solidFill>
                  <a:srgbClr val="000000"/>
                </a:solidFill>
                <a:latin typeface="DM Sans Bold"/>
                <a:ea typeface="DM Sans Bold"/>
                <a:cs typeface="DM Sans Bold"/>
                <a:sym typeface="DM Sans Bold"/>
              </a:rPr>
              <a:t>Accuracy of significant strikes to the head/body/legs</a:t>
            </a:r>
          </a:p>
        </p:txBody>
      </p:sp>
      <p:sp>
        <p:nvSpPr>
          <p:cNvPr name="TextBox 5" id="5"/>
          <p:cNvSpPr txBox="true"/>
          <p:nvPr/>
        </p:nvSpPr>
        <p:spPr>
          <a:xfrm rot="0">
            <a:off x="738340" y="5682005"/>
            <a:ext cx="13121569" cy="4088204"/>
          </a:xfrm>
          <a:prstGeom prst="rect">
            <a:avLst/>
          </a:prstGeom>
        </p:spPr>
        <p:txBody>
          <a:bodyPr anchor="t" rtlCol="false" tIns="0" lIns="0" bIns="0" rIns="0">
            <a:spAutoFit/>
          </a:bodyPr>
          <a:lstStyle/>
          <a:p>
            <a:pPr algn="l" marL="629959" indent="-314980" lvl="1">
              <a:lnSpc>
                <a:spcPts val="4084"/>
              </a:lnSpc>
              <a:buFont typeface="Arial"/>
              <a:buChar char="•"/>
            </a:pPr>
            <a:r>
              <a:rPr lang="en-US" b="true" sz="2917">
                <a:solidFill>
                  <a:srgbClr val="1800AD"/>
                </a:solidFill>
                <a:latin typeface="DM Sans Bold"/>
                <a:ea typeface="DM Sans Bold"/>
                <a:cs typeface="DM Sans Bold"/>
                <a:sym typeface="DM Sans Bold"/>
              </a:rPr>
              <a:t>Accurate sig. str. to the head hint on being important in winning</a:t>
            </a:r>
            <a:r>
              <a:rPr lang="en-US" sz="2917">
                <a:solidFill>
                  <a:srgbClr val="1800AD"/>
                </a:solidFill>
                <a:latin typeface="DM Sans"/>
                <a:ea typeface="DM Sans"/>
                <a:cs typeface="DM Sans"/>
                <a:sym typeface="DM Sans"/>
              </a:rPr>
              <a:t>, followed by sig. str. to the body having a smaller importance, ending with strikes to the legs showing no significant connection to winning.</a:t>
            </a:r>
          </a:p>
          <a:p>
            <a:pPr algn="l">
              <a:lnSpc>
                <a:spcPts val="4084"/>
              </a:lnSpc>
            </a:pPr>
          </a:p>
          <a:p>
            <a:pPr algn="l" marL="629959" indent="-314980" lvl="1">
              <a:lnSpc>
                <a:spcPts val="4084"/>
              </a:lnSpc>
              <a:buFont typeface="Arial"/>
              <a:buChar char="•"/>
            </a:pPr>
            <a:r>
              <a:rPr lang="en-US" sz="2917">
                <a:solidFill>
                  <a:srgbClr val="1800AD"/>
                </a:solidFill>
                <a:latin typeface="DM Sans"/>
                <a:ea typeface="DM Sans"/>
                <a:cs typeface="DM Sans"/>
                <a:sym typeface="DM Sans"/>
              </a:rPr>
              <a:t>But accuracy </a:t>
            </a:r>
            <a:r>
              <a:rPr lang="en-US" b="true" sz="2917">
                <a:solidFill>
                  <a:srgbClr val="1800AD"/>
                </a:solidFill>
                <a:latin typeface="DM Sans Bold"/>
                <a:ea typeface="DM Sans Bold"/>
                <a:cs typeface="DM Sans Bold"/>
                <a:sym typeface="DM Sans Bold"/>
              </a:rPr>
              <a:t>alone is not a reliable predictor of winning</a:t>
            </a:r>
            <a:r>
              <a:rPr lang="en-US" sz="2917">
                <a:solidFill>
                  <a:srgbClr val="1800AD"/>
                </a:solidFill>
                <a:latin typeface="DM Sans"/>
                <a:ea typeface="DM Sans"/>
                <a:cs typeface="DM Sans"/>
                <a:sym typeface="DM Sans"/>
              </a:rPr>
              <a:t> in fights, as a fighter may not be better on accuracy and instead, win on volume.</a:t>
            </a:r>
          </a:p>
          <a:p>
            <a:pPr algn="l">
              <a:lnSpc>
                <a:spcPts val="4084"/>
              </a:lnSpc>
            </a:pPr>
          </a:p>
          <a:p>
            <a:pPr algn="l" marL="629959" indent="-314980" lvl="1">
              <a:lnSpc>
                <a:spcPts val="4084"/>
              </a:lnSpc>
              <a:spcBef>
                <a:spcPct val="0"/>
              </a:spcBef>
              <a:buFont typeface="Arial"/>
              <a:buChar char="•"/>
            </a:pPr>
            <a:r>
              <a:rPr lang="en-US" sz="2917">
                <a:solidFill>
                  <a:srgbClr val="1800AD"/>
                </a:solidFill>
                <a:latin typeface="DM Sans"/>
                <a:ea typeface="DM Sans"/>
                <a:cs typeface="DM Sans"/>
                <a:sym typeface="DM Sans"/>
              </a:rPr>
              <a:t>Conclusion: </a:t>
            </a:r>
            <a:r>
              <a:rPr lang="en-US" b="true" sz="2917">
                <a:solidFill>
                  <a:srgbClr val="1800AD"/>
                </a:solidFill>
                <a:latin typeface="DM Sans Bold"/>
                <a:ea typeface="DM Sans Bold"/>
                <a:cs typeface="DM Sans Bold"/>
                <a:sym typeface="DM Sans Bold"/>
              </a:rPr>
              <a:t>Head &gt; body &gt; legs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7381336" y="0"/>
            <a:ext cx="10906664" cy="5180665"/>
          </a:xfrm>
          <a:custGeom>
            <a:avLst/>
            <a:gdLst/>
            <a:ahLst/>
            <a:cxnLst/>
            <a:rect r="r" b="b" t="t" l="l"/>
            <a:pathLst>
              <a:path h="5180665" w="10906664">
                <a:moveTo>
                  <a:pt x="0" y="0"/>
                </a:moveTo>
                <a:lnTo>
                  <a:pt x="10906664" y="0"/>
                </a:lnTo>
                <a:lnTo>
                  <a:pt x="10906664" y="5180665"/>
                </a:lnTo>
                <a:lnTo>
                  <a:pt x="0" y="5180665"/>
                </a:lnTo>
                <a:lnTo>
                  <a:pt x="0" y="0"/>
                </a:lnTo>
                <a:close/>
              </a:path>
            </a:pathLst>
          </a:custGeom>
          <a:blipFill>
            <a:blip r:embed="rId2"/>
            <a:stretch>
              <a:fillRect l="0" t="0" r="0" b="0"/>
            </a:stretch>
          </a:blipFill>
        </p:spPr>
      </p:sp>
      <p:sp>
        <p:nvSpPr>
          <p:cNvPr name="TextBox 3" id="3"/>
          <p:cNvSpPr txBox="true"/>
          <p:nvPr/>
        </p:nvSpPr>
        <p:spPr>
          <a:xfrm rot="0">
            <a:off x="1499770" y="4839353"/>
            <a:ext cx="1798791" cy="606425"/>
          </a:xfrm>
          <a:prstGeom prst="rect">
            <a:avLst/>
          </a:prstGeom>
        </p:spPr>
        <p:txBody>
          <a:bodyPr anchor="t" rtlCol="false" tIns="0" lIns="0" bIns="0" rIns="0">
            <a:spAutoFit/>
          </a:bodyPr>
          <a:lstStyle/>
          <a:p>
            <a:pPr algn="ctr">
              <a:lnSpc>
                <a:spcPts val="4900"/>
              </a:lnSpc>
              <a:spcBef>
                <a:spcPct val="0"/>
              </a:spcBef>
            </a:pPr>
            <a:r>
              <a:rPr lang="en-US" b="true" sz="3500">
                <a:solidFill>
                  <a:srgbClr val="1800AD"/>
                </a:solidFill>
                <a:latin typeface="DM Sans Bold"/>
                <a:ea typeface="DM Sans Bold"/>
                <a:cs typeface="DM Sans Bold"/>
                <a:sym typeface="DM Sans Bold"/>
              </a:rPr>
              <a:t>Findings</a:t>
            </a:r>
          </a:p>
        </p:txBody>
      </p:sp>
      <p:sp>
        <p:nvSpPr>
          <p:cNvPr name="TextBox 4" id="4"/>
          <p:cNvSpPr txBox="true"/>
          <p:nvPr/>
        </p:nvSpPr>
        <p:spPr>
          <a:xfrm rot="0">
            <a:off x="862780" y="952500"/>
            <a:ext cx="6352636" cy="1371552"/>
          </a:xfrm>
          <a:prstGeom prst="rect">
            <a:avLst/>
          </a:prstGeom>
        </p:spPr>
        <p:txBody>
          <a:bodyPr anchor="t" rtlCol="false" tIns="0" lIns="0" bIns="0" rIns="0">
            <a:spAutoFit/>
          </a:bodyPr>
          <a:lstStyle/>
          <a:p>
            <a:pPr algn="ctr">
              <a:lnSpc>
                <a:spcPts val="5596"/>
              </a:lnSpc>
            </a:pPr>
            <a:r>
              <a:rPr lang="en-US" sz="3913" b="true">
                <a:solidFill>
                  <a:srgbClr val="000000"/>
                </a:solidFill>
                <a:latin typeface="DM Sans Bold"/>
                <a:ea typeface="DM Sans Bold"/>
                <a:cs typeface="DM Sans Bold"/>
                <a:sym typeface="DM Sans Bold"/>
              </a:rPr>
              <a:t>Distribution of sig. str. to the head/body/legs</a:t>
            </a:r>
          </a:p>
        </p:txBody>
      </p:sp>
      <p:sp>
        <p:nvSpPr>
          <p:cNvPr name="TextBox 5" id="5"/>
          <p:cNvSpPr txBox="true"/>
          <p:nvPr/>
        </p:nvSpPr>
        <p:spPr>
          <a:xfrm rot="0">
            <a:off x="862780" y="5672480"/>
            <a:ext cx="14023233" cy="4098239"/>
          </a:xfrm>
          <a:prstGeom prst="rect">
            <a:avLst/>
          </a:prstGeom>
        </p:spPr>
        <p:txBody>
          <a:bodyPr anchor="t" rtlCol="false" tIns="0" lIns="0" bIns="0" rIns="0">
            <a:spAutoFit/>
          </a:bodyPr>
          <a:lstStyle/>
          <a:p>
            <a:pPr algn="l" marL="625618" indent="-312809" lvl="1">
              <a:lnSpc>
                <a:spcPts val="4056"/>
              </a:lnSpc>
              <a:buFont typeface="Arial"/>
              <a:buChar char="•"/>
            </a:pPr>
            <a:r>
              <a:rPr lang="en-US" sz="2897">
                <a:solidFill>
                  <a:srgbClr val="1800AD"/>
                </a:solidFill>
                <a:latin typeface="DM Sans"/>
                <a:ea typeface="DM Sans"/>
                <a:cs typeface="DM Sans"/>
                <a:sym typeface="DM Sans"/>
              </a:rPr>
              <a:t>Winners prefer targeting their significant strikes to the head</a:t>
            </a:r>
            <a:r>
              <a:rPr lang="en-US" b="true" sz="2897">
                <a:solidFill>
                  <a:srgbClr val="1800AD"/>
                </a:solidFill>
                <a:latin typeface="DM Sans Bold"/>
                <a:ea typeface="DM Sans Bold"/>
                <a:cs typeface="DM Sans Bold"/>
                <a:sym typeface="DM Sans Bold"/>
              </a:rPr>
              <a:t> </a:t>
            </a:r>
            <a:r>
              <a:rPr lang="en-US" sz="2897">
                <a:solidFill>
                  <a:srgbClr val="1800AD"/>
                </a:solidFill>
                <a:latin typeface="DM Sans"/>
                <a:ea typeface="DM Sans"/>
                <a:cs typeface="DM Sans"/>
                <a:sym typeface="DM Sans"/>
              </a:rPr>
              <a:t>&gt; body = legs.</a:t>
            </a:r>
          </a:p>
          <a:p>
            <a:pPr algn="l" marL="625618" indent="-312809" lvl="1">
              <a:lnSpc>
                <a:spcPts val="4056"/>
              </a:lnSpc>
              <a:buFont typeface="Arial"/>
              <a:buChar char="•"/>
            </a:pPr>
            <a:r>
              <a:rPr lang="en-US" b="true" sz="2897">
                <a:solidFill>
                  <a:srgbClr val="1800AD"/>
                </a:solidFill>
                <a:latin typeface="DM Sans Bold"/>
                <a:ea typeface="DM Sans Bold"/>
                <a:cs typeface="DM Sans Bold"/>
                <a:sym typeface="DM Sans Bold"/>
              </a:rPr>
              <a:t>Head targeting</a:t>
            </a:r>
            <a:r>
              <a:rPr lang="en-US" sz="2897">
                <a:solidFill>
                  <a:srgbClr val="1800AD"/>
                </a:solidFill>
                <a:latin typeface="DM Sans"/>
                <a:ea typeface="DM Sans"/>
                <a:cs typeface="DM Sans"/>
                <a:sym typeface="DM Sans"/>
              </a:rPr>
              <a:t> is the key </a:t>
            </a:r>
            <a:r>
              <a:rPr lang="en-US" b="true" sz="2897">
                <a:solidFill>
                  <a:srgbClr val="1800AD"/>
                </a:solidFill>
                <a:latin typeface="DM Sans Bold"/>
                <a:ea typeface="DM Sans Bold"/>
                <a:cs typeface="DM Sans Bold"/>
                <a:sym typeface="DM Sans Bold"/>
              </a:rPr>
              <a:t>differentiator for winning</a:t>
            </a:r>
            <a:r>
              <a:rPr lang="en-US" sz="2897">
                <a:solidFill>
                  <a:srgbClr val="1800AD"/>
                </a:solidFill>
                <a:latin typeface="DM Sans"/>
                <a:ea typeface="DM Sans"/>
                <a:cs typeface="DM Sans"/>
                <a:sym typeface="DM Sans"/>
              </a:rPr>
              <a:t>, whereas </a:t>
            </a:r>
            <a:r>
              <a:rPr lang="en-US" b="true" sz="2897">
                <a:solidFill>
                  <a:srgbClr val="1800AD"/>
                </a:solidFill>
                <a:latin typeface="DM Sans Bold"/>
                <a:ea typeface="DM Sans Bold"/>
                <a:cs typeface="DM Sans Bold"/>
                <a:sym typeface="DM Sans Bold"/>
              </a:rPr>
              <a:t>sig. str</a:t>
            </a:r>
            <a:r>
              <a:rPr lang="en-US" sz="2897">
                <a:solidFill>
                  <a:srgbClr val="1800AD"/>
                </a:solidFill>
                <a:latin typeface="DM Sans"/>
                <a:ea typeface="DM Sans"/>
                <a:cs typeface="DM Sans"/>
                <a:sym typeface="DM Sans"/>
              </a:rPr>
              <a:t>. to the </a:t>
            </a:r>
            <a:r>
              <a:rPr lang="en-US" b="true" sz="2897">
                <a:solidFill>
                  <a:srgbClr val="1800AD"/>
                </a:solidFill>
                <a:latin typeface="DM Sans Bold"/>
                <a:ea typeface="DM Sans Bold"/>
                <a:cs typeface="DM Sans Bold"/>
                <a:sym typeface="DM Sans Bold"/>
              </a:rPr>
              <a:t>body/legs</a:t>
            </a:r>
            <a:r>
              <a:rPr lang="en-US" sz="2897">
                <a:solidFill>
                  <a:srgbClr val="1800AD"/>
                </a:solidFill>
                <a:latin typeface="DM Sans"/>
                <a:ea typeface="DM Sans"/>
                <a:cs typeface="DM Sans"/>
                <a:sym typeface="DM Sans"/>
              </a:rPr>
              <a:t> seem to be </a:t>
            </a:r>
            <a:r>
              <a:rPr lang="en-US" b="true" sz="2897">
                <a:solidFill>
                  <a:srgbClr val="1800AD"/>
                </a:solidFill>
                <a:latin typeface="DM Sans Bold"/>
                <a:ea typeface="DM Sans Bold"/>
                <a:cs typeface="DM Sans Bold"/>
                <a:sym typeface="DM Sans Bold"/>
              </a:rPr>
              <a:t>less important</a:t>
            </a:r>
            <a:r>
              <a:rPr lang="en-US" sz="2897">
                <a:solidFill>
                  <a:srgbClr val="1800AD"/>
                </a:solidFill>
                <a:latin typeface="DM Sans"/>
                <a:ea typeface="DM Sans"/>
                <a:cs typeface="DM Sans"/>
                <a:sym typeface="DM Sans"/>
              </a:rPr>
              <a:t> but nonetheless, it's not like winners don't go for these targets, we can see in the num. of outliers; So they still are valuable, but yield value rather in the long run, on the other hand, head strikes are more visible, lead to cuts, thus showing significant damage, sway judges, and lead to KDs / finishes.</a:t>
            </a:r>
          </a:p>
          <a:p>
            <a:pPr algn="l" marL="625618" indent="-312809" lvl="1">
              <a:lnSpc>
                <a:spcPts val="4056"/>
              </a:lnSpc>
              <a:spcBef>
                <a:spcPct val="0"/>
              </a:spcBef>
              <a:buFont typeface="Arial"/>
              <a:buChar char="•"/>
            </a:pPr>
            <a:r>
              <a:rPr lang="en-US" sz="2897">
                <a:solidFill>
                  <a:srgbClr val="1800AD"/>
                </a:solidFill>
                <a:latin typeface="DM Sans"/>
                <a:ea typeface="DM Sans"/>
                <a:cs typeface="DM Sans"/>
                <a:sym typeface="DM Sans"/>
              </a:rPr>
              <a:t>Conclusion: </a:t>
            </a:r>
            <a:r>
              <a:rPr lang="en-US" b="true" sz="2897">
                <a:solidFill>
                  <a:srgbClr val="1800AD"/>
                </a:solidFill>
                <a:latin typeface="DM Sans Bold"/>
                <a:ea typeface="DM Sans Bold"/>
                <a:cs typeface="DM Sans Bold"/>
                <a:sym typeface="DM Sans Bold"/>
              </a:rPr>
              <a:t>Head &gt; body = legs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6986741" y="0"/>
            <a:ext cx="11301259" cy="5240959"/>
          </a:xfrm>
          <a:custGeom>
            <a:avLst/>
            <a:gdLst/>
            <a:ahLst/>
            <a:cxnLst/>
            <a:rect r="r" b="b" t="t" l="l"/>
            <a:pathLst>
              <a:path h="5240959" w="11301259">
                <a:moveTo>
                  <a:pt x="0" y="0"/>
                </a:moveTo>
                <a:lnTo>
                  <a:pt x="11301259" y="0"/>
                </a:lnTo>
                <a:lnTo>
                  <a:pt x="11301259" y="5240959"/>
                </a:lnTo>
                <a:lnTo>
                  <a:pt x="0" y="5240959"/>
                </a:lnTo>
                <a:lnTo>
                  <a:pt x="0" y="0"/>
                </a:lnTo>
                <a:close/>
              </a:path>
            </a:pathLst>
          </a:custGeom>
          <a:blipFill>
            <a:blip r:embed="rId2"/>
            <a:stretch>
              <a:fillRect l="0" t="0" r="0" b="0"/>
            </a:stretch>
          </a:blipFill>
        </p:spPr>
      </p:sp>
      <p:sp>
        <p:nvSpPr>
          <p:cNvPr name="TextBox 3" id="3"/>
          <p:cNvSpPr txBox="true"/>
          <p:nvPr/>
        </p:nvSpPr>
        <p:spPr>
          <a:xfrm rot="0">
            <a:off x="1469306" y="4887197"/>
            <a:ext cx="1798791" cy="606425"/>
          </a:xfrm>
          <a:prstGeom prst="rect">
            <a:avLst/>
          </a:prstGeom>
        </p:spPr>
        <p:txBody>
          <a:bodyPr anchor="t" rtlCol="false" tIns="0" lIns="0" bIns="0" rIns="0">
            <a:spAutoFit/>
          </a:bodyPr>
          <a:lstStyle/>
          <a:p>
            <a:pPr algn="ctr">
              <a:lnSpc>
                <a:spcPts val="4900"/>
              </a:lnSpc>
              <a:spcBef>
                <a:spcPct val="0"/>
              </a:spcBef>
            </a:pPr>
            <a:r>
              <a:rPr lang="en-US" b="true" sz="3500">
                <a:solidFill>
                  <a:srgbClr val="1800AD"/>
                </a:solidFill>
                <a:latin typeface="DM Sans Bold"/>
                <a:ea typeface="DM Sans Bold"/>
                <a:cs typeface="DM Sans Bold"/>
                <a:sym typeface="DM Sans Bold"/>
              </a:rPr>
              <a:t>Findings</a:t>
            </a:r>
          </a:p>
        </p:txBody>
      </p:sp>
      <p:sp>
        <p:nvSpPr>
          <p:cNvPr name="TextBox 4" id="4"/>
          <p:cNvSpPr txBox="true"/>
          <p:nvPr/>
        </p:nvSpPr>
        <p:spPr>
          <a:xfrm rot="0">
            <a:off x="634105" y="525781"/>
            <a:ext cx="6352636" cy="2874064"/>
          </a:xfrm>
          <a:prstGeom prst="rect">
            <a:avLst/>
          </a:prstGeom>
        </p:spPr>
        <p:txBody>
          <a:bodyPr anchor="t" rtlCol="false" tIns="0" lIns="0" bIns="0" rIns="0">
            <a:spAutoFit/>
          </a:bodyPr>
          <a:lstStyle/>
          <a:p>
            <a:pPr algn="ctr">
              <a:lnSpc>
                <a:spcPts val="5719"/>
              </a:lnSpc>
            </a:pPr>
            <a:r>
              <a:rPr lang="en-US" sz="3999" b="true">
                <a:solidFill>
                  <a:srgbClr val="000000"/>
                </a:solidFill>
                <a:latin typeface="DM Sans Bold"/>
                <a:ea typeface="DM Sans Bold"/>
                <a:cs typeface="DM Sans Bold"/>
                <a:sym typeface="DM Sans Bold"/>
              </a:rPr>
              <a:t>Accuracy of sig. str. landed in ground/clinch/distance position</a:t>
            </a:r>
          </a:p>
        </p:txBody>
      </p:sp>
      <p:sp>
        <p:nvSpPr>
          <p:cNvPr name="TextBox 5" id="5"/>
          <p:cNvSpPr txBox="true"/>
          <p:nvPr/>
        </p:nvSpPr>
        <p:spPr>
          <a:xfrm rot="0">
            <a:off x="1028700" y="5684433"/>
            <a:ext cx="13121569" cy="3573867"/>
          </a:xfrm>
          <a:prstGeom prst="rect">
            <a:avLst/>
          </a:prstGeom>
        </p:spPr>
        <p:txBody>
          <a:bodyPr anchor="t" rtlCol="false" tIns="0" lIns="0" bIns="0" rIns="0">
            <a:spAutoFit/>
          </a:bodyPr>
          <a:lstStyle/>
          <a:p>
            <a:pPr algn="l" marL="629959" indent="-314980" lvl="1">
              <a:lnSpc>
                <a:spcPts val="4084"/>
              </a:lnSpc>
              <a:buFont typeface="Arial"/>
              <a:buChar char="•"/>
            </a:pPr>
            <a:r>
              <a:rPr lang="en-US" sz="2917">
                <a:solidFill>
                  <a:srgbClr val="1800AD"/>
                </a:solidFill>
                <a:latin typeface="DM Sans"/>
                <a:ea typeface="DM Sans"/>
                <a:cs typeface="DM Sans"/>
                <a:sym typeface="DM Sans"/>
              </a:rPr>
              <a:t>Ground strikes are the most effective, with high accuracy and impact.</a:t>
            </a:r>
          </a:p>
          <a:p>
            <a:pPr algn="l" marL="629959" indent="-314980" lvl="1">
              <a:lnSpc>
                <a:spcPts val="4084"/>
              </a:lnSpc>
              <a:buFont typeface="Arial"/>
              <a:buChar char="•"/>
            </a:pPr>
            <a:r>
              <a:rPr lang="en-US" sz="2917">
                <a:solidFill>
                  <a:srgbClr val="1800AD"/>
                </a:solidFill>
                <a:latin typeface="DM Sans"/>
                <a:ea typeface="DM Sans"/>
                <a:cs typeface="DM Sans"/>
                <a:sym typeface="DM Sans"/>
              </a:rPr>
              <a:t>Distance strikes have a positive median but less impact.</a:t>
            </a:r>
          </a:p>
          <a:p>
            <a:pPr algn="l" marL="629959" indent="-314980" lvl="1">
              <a:lnSpc>
                <a:spcPts val="4084"/>
              </a:lnSpc>
              <a:buFont typeface="Arial"/>
              <a:buChar char="•"/>
            </a:pPr>
            <a:r>
              <a:rPr lang="en-US" sz="2917">
                <a:solidFill>
                  <a:srgbClr val="1800AD"/>
                </a:solidFill>
                <a:latin typeface="DM Sans"/>
                <a:ea typeface="DM Sans"/>
                <a:cs typeface="DM Sans"/>
                <a:sym typeface="DM Sans"/>
              </a:rPr>
              <a:t>Clinch strikes show low accuracy and effectiveness.</a:t>
            </a:r>
          </a:p>
          <a:p>
            <a:pPr algn="l" marL="629959" indent="-314980" lvl="1">
              <a:lnSpc>
                <a:spcPts val="4084"/>
              </a:lnSpc>
              <a:buFont typeface="Arial"/>
              <a:buChar char="•"/>
            </a:pPr>
            <a:r>
              <a:rPr lang="en-US" sz="2917">
                <a:solidFill>
                  <a:srgbClr val="1800AD"/>
                </a:solidFill>
                <a:latin typeface="DM Sans"/>
                <a:ea typeface="DM Sans"/>
                <a:cs typeface="DM Sans"/>
                <a:sym typeface="DM Sans"/>
              </a:rPr>
              <a:t>Training styles affect striking, with distance strikes being universal.</a:t>
            </a:r>
          </a:p>
          <a:p>
            <a:pPr algn="l" marL="629959" indent="-314980" lvl="1">
              <a:lnSpc>
                <a:spcPts val="4084"/>
              </a:lnSpc>
              <a:buFont typeface="Arial"/>
              <a:buChar char="•"/>
            </a:pPr>
            <a:r>
              <a:rPr lang="en-US" sz="2917">
                <a:solidFill>
                  <a:srgbClr val="1800AD"/>
                </a:solidFill>
                <a:latin typeface="DM Sans"/>
                <a:ea typeface="DM Sans"/>
                <a:cs typeface="DM Sans"/>
                <a:sym typeface="DM Sans"/>
              </a:rPr>
              <a:t>Ground strikes are crucial for winning, followed by distance strikes; clinch strikes are least effective.</a:t>
            </a:r>
          </a:p>
          <a:p>
            <a:pPr algn="l" marL="629959" indent="-314980" lvl="1">
              <a:lnSpc>
                <a:spcPts val="4084"/>
              </a:lnSpc>
              <a:spcBef>
                <a:spcPct val="0"/>
              </a:spcBef>
              <a:buFont typeface="Arial"/>
              <a:buChar char="•"/>
            </a:pPr>
            <a:r>
              <a:rPr lang="en-US" sz="2917">
                <a:solidFill>
                  <a:srgbClr val="1800AD"/>
                </a:solidFill>
                <a:latin typeface="DM Sans"/>
                <a:ea typeface="DM Sans"/>
                <a:cs typeface="DM Sans"/>
                <a:sym typeface="DM Sans"/>
              </a:rPr>
              <a:t>Conclusion: </a:t>
            </a:r>
            <a:r>
              <a:rPr lang="en-US" b="true" sz="2917">
                <a:solidFill>
                  <a:srgbClr val="1800AD"/>
                </a:solidFill>
                <a:latin typeface="DM Sans Bold"/>
                <a:ea typeface="DM Sans Bold"/>
                <a:cs typeface="DM Sans Bold"/>
                <a:sym typeface="DM Sans Bold"/>
              </a:rPr>
              <a:t>Ground &gt; Distance &gt; Clinch</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6986741" y="0"/>
            <a:ext cx="11301259" cy="5438731"/>
          </a:xfrm>
          <a:custGeom>
            <a:avLst/>
            <a:gdLst/>
            <a:ahLst/>
            <a:cxnLst/>
            <a:rect r="r" b="b" t="t" l="l"/>
            <a:pathLst>
              <a:path h="5438731" w="11301259">
                <a:moveTo>
                  <a:pt x="0" y="0"/>
                </a:moveTo>
                <a:lnTo>
                  <a:pt x="11301259" y="0"/>
                </a:lnTo>
                <a:lnTo>
                  <a:pt x="11301259" y="5438731"/>
                </a:lnTo>
                <a:lnTo>
                  <a:pt x="0" y="5438731"/>
                </a:lnTo>
                <a:lnTo>
                  <a:pt x="0" y="0"/>
                </a:lnTo>
                <a:close/>
              </a:path>
            </a:pathLst>
          </a:custGeom>
          <a:blipFill>
            <a:blip r:embed="rId2"/>
            <a:stretch>
              <a:fillRect l="0" t="0" r="0" b="0"/>
            </a:stretch>
          </a:blipFill>
        </p:spPr>
      </p:sp>
      <p:sp>
        <p:nvSpPr>
          <p:cNvPr name="TextBox 3" id="3"/>
          <p:cNvSpPr txBox="true"/>
          <p:nvPr/>
        </p:nvSpPr>
        <p:spPr>
          <a:xfrm rot="0">
            <a:off x="1028700" y="4537075"/>
            <a:ext cx="1798791" cy="606425"/>
          </a:xfrm>
          <a:prstGeom prst="rect">
            <a:avLst/>
          </a:prstGeom>
        </p:spPr>
        <p:txBody>
          <a:bodyPr anchor="t" rtlCol="false" tIns="0" lIns="0" bIns="0" rIns="0">
            <a:spAutoFit/>
          </a:bodyPr>
          <a:lstStyle/>
          <a:p>
            <a:pPr algn="ctr">
              <a:lnSpc>
                <a:spcPts val="4900"/>
              </a:lnSpc>
              <a:spcBef>
                <a:spcPct val="0"/>
              </a:spcBef>
            </a:pPr>
            <a:r>
              <a:rPr lang="en-US" b="true" sz="3500">
                <a:solidFill>
                  <a:srgbClr val="1800AD"/>
                </a:solidFill>
                <a:latin typeface="DM Sans Bold"/>
                <a:ea typeface="DM Sans Bold"/>
                <a:cs typeface="DM Sans Bold"/>
                <a:sym typeface="DM Sans Bold"/>
              </a:rPr>
              <a:t>Findings</a:t>
            </a:r>
          </a:p>
        </p:txBody>
      </p:sp>
      <p:sp>
        <p:nvSpPr>
          <p:cNvPr name="TextBox 4" id="4"/>
          <p:cNvSpPr txBox="true"/>
          <p:nvPr/>
        </p:nvSpPr>
        <p:spPr>
          <a:xfrm rot="0">
            <a:off x="634105" y="528546"/>
            <a:ext cx="6352636" cy="2874064"/>
          </a:xfrm>
          <a:prstGeom prst="rect">
            <a:avLst/>
          </a:prstGeom>
        </p:spPr>
        <p:txBody>
          <a:bodyPr anchor="t" rtlCol="false" tIns="0" lIns="0" bIns="0" rIns="0">
            <a:spAutoFit/>
          </a:bodyPr>
          <a:lstStyle/>
          <a:p>
            <a:pPr algn="ctr">
              <a:lnSpc>
                <a:spcPts val="5719"/>
              </a:lnSpc>
            </a:pPr>
            <a:r>
              <a:rPr lang="en-US" sz="3999" b="true">
                <a:solidFill>
                  <a:srgbClr val="000000"/>
                </a:solidFill>
                <a:latin typeface="DM Sans Bold"/>
                <a:ea typeface="DM Sans Bold"/>
                <a:cs typeface="DM Sans Bold"/>
                <a:sym typeface="DM Sans Bold"/>
              </a:rPr>
              <a:t>Distribution of sig. str. landed in ground/clinch/distance position</a:t>
            </a:r>
          </a:p>
        </p:txBody>
      </p:sp>
      <p:sp>
        <p:nvSpPr>
          <p:cNvPr name="TextBox 5" id="5"/>
          <p:cNvSpPr txBox="true"/>
          <p:nvPr/>
        </p:nvSpPr>
        <p:spPr>
          <a:xfrm rot="0">
            <a:off x="634105" y="5547065"/>
            <a:ext cx="16182300" cy="4612518"/>
          </a:xfrm>
          <a:prstGeom prst="rect">
            <a:avLst/>
          </a:prstGeom>
        </p:spPr>
        <p:txBody>
          <a:bodyPr anchor="t" rtlCol="false" tIns="0" lIns="0" bIns="0" rIns="0">
            <a:spAutoFit/>
          </a:bodyPr>
          <a:lstStyle/>
          <a:p>
            <a:pPr algn="l" marL="626111" indent="-313055" lvl="1">
              <a:lnSpc>
                <a:spcPts val="4060"/>
              </a:lnSpc>
              <a:buFont typeface="Arial"/>
              <a:buChar char="•"/>
            </a:pPr>
            <a:r>
              <a:rPr lang="en-US" sz="2900">
                <a:solidFill>
                  <a:srgbClr val="1800AD"/>
                </a:solidFill>
                <a:latin typeface="DM Sans"/>
                <a:ea typeface="DM Sans"/>
                <a:cs typeface="DM Sans"/>
                <a:sym typeface="DM Sans"/>
              </a:rPr>
              <a:t>Significant striking from the ground position is crucial for winning, supporting the idea that “on average, wrestlers beat strikers.”</a:t>
            </a:r>
          </a:p>
          <a:p>
            <a:pPr algn="l" marL="626111" indent="-313055" lvl="1">
              <a:lnSpc>
                <a:spcPts val="4060"/>
              </a:lnSpc>
              <a:buFont typeface="Arial"/>
              <a:buChar char="•"/>
            </a:pPr>
            <a:r>
              <a:rPr lang="en-US" sz="2900">
                <a:solidFill>
                  <a:srgbClr val="1800AD"/>
                </a:solidFill>
                <a:latin typeface="DM Sans"/>
                <a:ea typeface="DM Sans"/>
                <a:cs typeface="DM Sans"/>
                <a:sym typeface="DM Sans"/>
              </a:rPr>
              <a:t>Several factors contribute to changes in outcomes:</a:t>
            </a:r>
          </a:p>
          <a:p>
            <a:pPr algn="l" marL="1252221" indent="-417407" lvl="2">
              <a:lnSpc>
                <a:spcPts val="4060"/>
              </a:lnSpc>
              <a:buAutoNum type="alphaLcPeriod" startAt="1"/>
            </a:pPr>
            <a:r>
              <a:rPr lang="en-US" sz="2900">
                <a:solidFill>
                  <a:srgbClr val="1800AD"/>
                </a:solidFill>
                <a:latin typeface="DM Sans"/>
                <a:ea typeface="DM Sans"/>
                <a:cs typeface="DM Sans"/>
                <a:sym typeface="DM Sans"/>
              </a:rPr>
              <a:t>The feature's calculation distributes strikes across three positions, affecting other features.</a:t>
            </a:r>
          </a:p>
          <a:p>
            <a:pPr algn="l" marL="1252221" indent="-417407" lvl="2">
              <a:lnSpc>
                <a:spcPts val="4060"/>
              </a:lnSpc>
              <a:buAutoNum type="alphaLcPeriod" startAt="1"/>
            </a:pPr>
            <a:r>
              <a:rPr lang="en-US" sz="2900">
                <a:solidFill>
                  <a:srgbClr val="1800AD"/>
                </a:solidFill>
                <a:latin typeface="DM Sans"/>
                <a:ea typeface="DM Sans"/>
                <a:cs typeface="DM Sans"/>
                <a:sym typeface="DM Sans"/>
              </a:rPr>
              <a:t>Most fighters strike from a distance, while fewer strike from positions like the ground due to the lower number of wrestlers.</a:t>
            </a:r>
          </a:p>
          <a:p>
            <a:pPr algn="l" marL="1252221" indent="-417407" lvl="2">
              <a:lnSpc>
                <a:spcPts val="4060"/>
              </a:lnSpc>
              <a:buAutoNum type="alphaLcPeriod" startAt="1"/>
            </a:pPr>
            <a:r>
              <a:rPr lang="en-US" sz="2900">
                <a:solidFill>
                  <a:srgbClr val="1800AD"/>
                </a:solidFill>
                <a:latin typeface="DM Sans"/>
                <a:ea typeface="DM Sans"/>
                <a:cs typeface="DM Sans"/>
                <a:sym typeface="DM Sans"/>
              </a:rPr>
              <a:t>Winners tend to strike from the ground or clinch for safety and control.</a:t>
            </a:r>
          </a:p>
          <a:p>
            <a:pPr algn="l" marL="626111" indent="-313055" lvl="1">
              <a:lnSpc>
                <a:spcPts val="4060"/>
              </a:lnSpc>
              <a:spcBef>
                <a:spcPct val="0"/>
              </a:spcBef>
              <a:buFont typeface="Arial"/>
              <a:buChar char="•"/>
            </a:pPr>
            <a:r>
              <a:rPr lang="en-US" sz="2900">
                <a:solidFill>
                  <a:srgbClr val="1800AD"/>
                </a:solidFill>
                <a:latin typeface="DM Sans"/>
                <a:ea typeface="DM Sans"/>
                <a:cs typeface="DM Sans"/>
                <a:sym typeface="DM Sans"/>
              </a:rPr>
              <a:t>Conclusion: </a:t>
            </a:r>
            <a:r>
              <a:rPr lang="en-US" b="true" sz="2900">
                <a:solidFill>
                  <a:srgbClr val="1800AD"/>
                </a:solidFill>
                <a:latin typeface="DM Sans Bold"/>
                <a:ea typeface="DM Sans Bold"/>
                <a:cs typeface="DM Sans Bold"/>
                <a:sym typeface="DM Sans Bold"/>
              </a:rPr>
              <a:t>Ground &gt; clinch &gt; distance</a:t>
            </a:r>
            <a:r>
              <a:rPr lang="en-US" sz="2900">
                <a:solidFill>
                  <a:srgbClr val="1800AD"/>
                </a:solidFill>
                <a:latin typeface="DM Sans"/>
                <a:ea typeface="DM Sans"/>
                <a:cs typeface="DM Sans"/>
                <a:sym typeface="DM Sans"/>
              </a:rPr>
              <a: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1353255" y="3903709"/>
            <a:ext cx="9550862" cy="1209675"/>
          </a:xfrm>
          <a:prstGeom prst="rect">
            <a:avLst/>
          </a:prstGeom>
        </p:spPr>
        <p:txBody>
          <a:bodyPr anchor="t" rtlCol="false" tIns="0" lIns="0" bIns="0" rIns="0">
            <a:spAutoFit/>
          </a:bodyPr>
          <a:lstStyle/>
          <a:p>
            <a:pPr algn="just">
              <a:lnSpc>
                <a:spcPts val="9000"/>
              </a:lnSpc>
            </a:pPr>
            <a:r>
              <a:rPr lang="en-US" sz="9000">
                <a:solidFill>
                  <a:srgbClr val="000000"/>
                </a:solidFill>
                <a:latin typeface="DM Sans"/>
                <a:ea typeface="DM Sans"/>
                <a:cs typeface="DM Sans"/>
                <a:sym typeface="DM Sans"/>
              </a:rPr>
              <a:t>INTRODUCTION</a:t>
            </a:r>
          </a:p>
        </p:txBody>
      </p:sp>
      <p:sp>
        <p:nvSpPr>
          <p:cNvPr name="TextBox 3" id="3"/>
          <p:cNvSpPr txBox="true"/>
          <p:nvPr/>
        </p:nvSpPr>
        <p:spPr>
          <a:xfrm rot="0">
            <a:off x="1362780" y="5703934"/>
            <a:ext cx="8308109" cy="1233886"/>
          </a:xfrm>
          <a:prstGeom prst="rect">
            <a:avLst/>
          </a:prstGeom>
        </p:spPr>
        <p:txBody>
          <a:bodyPr anchor="t" rtlCol="false" tIns="0" lIns="0" bIns="0" rIns="0">
            <a:spAutoFit/>
          </a:bodyPr>
          <a:lstStyle/>
          <a:p>
            <a:pPr algn="l">
              <a:lnSpc>
                <a:spcPts val="3200"/>
              </a:lnSpc>
            </a:pPr>
            <a:r>
              <a:rPr lang="en-US" sz="3200">
                <a:solidFill>
                  <a:srgbClr val="363636"/>
                </a:solidFill>
                <a:latin typeface="DM Sans"/>
                <a:ea typeface="DM Sans"/>
                <a:cs typeface="DM Sans"/>
                <a:sym typeface="DM Sans"/>
              </a:rPr>
              <a:t>This presentation will pose some questions and will try to answer them through some EDA-driven stories.</a:t>
            </a:r>
          </a:p>
        </p:txBody>
      </p:sp>
      <p:grpSp>
        <p:nvGrpSpPr>
          <p:cNvPr name="Group 4" id="4"/>
          <p:cNvGrpSpPr/>
          <p:nvPr/>
        </p:nvGrpSpPr>
        <p:grpSpPr>
          <a:xfrm rot="0">
            <a:off x="13204947" y="849030"/>
            <a:ext cx="8108707" cy="810870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B50">
                <a:alpha val="4706"/>
              </a:srgbClr>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2649877" y="9357786"/>
            <a:ext cx="23587755" cy="2169302"/>
            <a:chOff x="0" y="0"/>
            <a:chExt cx="2459685" cy="226211"/>
          </a:xfrm>
        </p:grpSpPr>
        <p:sp>
          <p:nvSpPr>
            <p:cNvPr name="Freeform 8" id="8"/>
            <p:cNvSpPr/>
            <p:nvPr/>
          </p:nvSpPr>
          <p:spPr>
            <a:xfrm flipH="false" flipV="false" rot="0">
              <a:off x="0" y="0"/>
              <a:ext cx="2459686" cy="226211"/>
            </a:xfrm>
            <a:custGeom>
              <a:avLst/>
              <a:gdLst/>
              <a:ahLst/>
              <a:cxnLst/>
              <a:rect r="r" b="b" t="t" l="l"/>
              <a:pathLst>
                <a:path h="226211" w="2459686">
                  <a:moveTo>
                    <a:pt x="2459686" y="113105"/>
                  </a:moveTo>
                  <a:lnTo>
                    <a:pt x="2256486" y="226211"/>
                  </a:lnTo>
                  <a:lnTo>
                    <a:pt x="203200" y="226211"/>
                  </a:lnTo>
                  <a:lnTo>
                    <a:pt x="0" y="113105"/>
                  </a:lnTo>
                  <a:lnTo>
                    <a:pt x="203200" y="0"/>
                  </a:lnTo>
                  <a:lnTo>
                    <a:pt x="2256486" y="0"/>
                  </a:lnTo>
                  <a:lnTo>
                    <a:pt x="2459686" y="113105"/>
                  </a:lnTo>
                  <a:close/>
                </a:path>
              </a:pathLst>
            </a:custGeom>
            <a:solidFill>
              <a:srgbClr val="363636"/>
            </a:solidFill>
          </p:spPr>
        </p:sp>
        <p:sp>
          <p:nvSpPr>
            <p:cNvPr name="TextBox 9" id="9"/>
            <p:cNvSpPr txBox="true"/>
            <p:nvPr/>
          </p:nvSpPr>
          <p:spPr>
            <a:xfrm>
              <a:off x="114300" y="-38100"/>
              <a:ext cx="2231085" cy="264311"/>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7628098" y="1739057"/>
            <a:ext cx="1290815" cy="129081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B50">
                <a:alpha val="4706"/>
              </a:srgbClr>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0776489" y="1082616"/>
            <a:ext cx="6689936" cy="668993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745" t="0" r="-49348" b="0"/>
              </a:stretch>
            </a:blipFill>
            <a:ln w="238125" cap="sq">
              <a:solidFill>
                <a:srgbClr val="F6F6F6"/>
              </a:solidFill>
              <a:prstDash val="solid"/>
              <a:miter/>
            </a:ln>
          </p:spPr>
        </p:sp>
      </p:grpSp>
      <p:grpSp>
        <p:nvGrpSpPr>
          <p:cNvPr name="Group 15" id="15"/>
          <p:cNvGrpSpPr/>
          <p:nvPr/>
        </p:nvGrpSpPr>
        <p:grpSpPr>
          <a:xfrm rot="0">
            <a:off x="-2952208" y="-1958986"/>
            <a:ext cx="13321167" cy="3156766"/>
            <a:chOff x="0" y="0"/>
            <a:chExt cx="1389106" cy="329181"/>
          </a:xfrm>
        </p:grpSpPr>
        <p:sp>
          <p:nvSpPr>
            <p:cNvPr name="Freeform 16" id="16"/>
            <p:cNvSpPr/>
            <p:nvPr/>
          </p:nvSpPr>
          <p:spPr>
            <a:xfrm flipH="false" flipV="false" rot="0">
              <a:off x="0" y="0"/>
              <a:ext cx="1389106" cy="329181"/>
            </a:xfrm>
            <a:custGeom>
              <a:avLst/>
              <a:gdLst/>
              <a:ahLst/>
              <a:cxnLst/>
              <a:rect r="r" b="b" t="t" l="l"/>
              <a:pathLst>
                <a:path h="329181" w="1389106">
                  <a:moveTo>
                    <a:pt x="1389106" y="164591"/>
                  </a:moveTo>
                  <a:lnTo>
                    <a:pt x="1185906" y="329181"/>
                  </a:lnTo>
                  <a:lnTo>
                    <a:pt x="203200" y="329181"/>
                  </a:lnTo>
                  <a:lnTo>
                    <a:pt x="0" y="164591"/>
                  </a:lnTo>
                  <a:lnTo>
                    <a:pt x="203200" y="0"/>
                  </a:lnTo>
                  <a:lnTo>
                    <a:pt x="1185906" y="0"/>
                  </a:lnTo>
                  <a:lnTo>
                    <a:pt x="1389106" y="164591"/>
                  </a:lnTo>
                  <a:close/>
                </a:path>
              </a:pathLst>
            </a:custGeom>
            <a:solidFill>
              <a:srgbClr val="003E6D"/>
            </a:solidFill>
          </p:spPr>
        </p:sp>
        <p:sp>
          <p:nvSpPr>
            <p:cNvPr name="TextBox 17" id="17"/>
            <p:cNvSpPr txBox="true"/>
            <p:nvPr/>
          </p:nvSpPr>
          <p:spPr>
            <a:xfrm>
              <a:off x="114300" y="-38100"/>
              <a:ext cx="1160506" cy="367281"/>
            </a:xfrm>
            <a:prstGeom prst="rect">
              <a:avLst/>
            </a:prstGeom>
          </p:spPr>
          <p:txBody>
            <a:bodyPr anchor="ctr" rtlCol="false" tIns="50800" lIns="50800" bIns="50800" rIns="50800"/>
            <a:lstStyle/>
            <a:p>
              <a:pPr algn="ctr">
                <a:lnSpc>
                  <a:spcPts val="2659"/>
                </a:lnSpc>
              </a:pPr>
            </a:p>
          </p:txBody>
        </p:sp>
      </p:grpSp>
      <p:sp>
        <p:nvSpPr>
          <p:cNvPr name="AutoShape 18" id="18"/>
          <p:cNvSpPr/>
          <p:nvPr/>
        </p:nvSpPr>
        <p:spPr>
          <a:xfrm flipV="true">
            <a:off x="1381830" y="8269350"/>
            <a:ext cx="8021120" cy="9525"/>
          </a:xfrm>
          <a:prstGeom prst="line">
            <a:avLst/>
          </a:prstGeom>
          <a:ln cap="flat" w="9525">
            <a:solidFill>
              <a:srgbClr val="000000"/>
            </a:solidFill>
            <a:prstDash val="solid"/>
            <a:headEnd type="none" len="sm" w="sm"/>
            <a:tailEnd type="none" len="sm" w="sm"/>
          </a:ln>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6986741" y="0"/>
            <a:ext cx="11301259" cy="5297465"/>
          </a:xfrm>
          <a:custGeom>
            <a:avLst/>
            <a:gdLst/>
            <a:ahLst/>
            <a:cxnLst/>
            <a:rect r="r" b="b" t="t" l="l"/>
            <a:pathLst>
              <a:path h="5297465" w="11301259">
                <a:moveTo>
                  <a:pt x="0" y="0"/>
                </a:moveTo>
                <a:lnTo>
                  <a:pt x="11301259" y="0"/>
                </a:lnTo>
                <a:lnTo>
                  <a:pt x="11301259" y="5297465"/>
                </a:lnTo>
                <a:lnTo>
                  <a:pt x="0" y="5297465"/>
                </a:lnTo>
                <a:lnTo>
                  <a:pt x="0" y="0"/>
                </a:lnTo>
                <a:close/>
              </a:path>
            </a:pathLst>
          </a:custGeom>
          <a:blipFill>
            <a:blip r:embed="rId2"/>
            <a:stretch>
              <a:fillRect l="0" t="0" r="0" b="0"/>
            </a:stretch>
          </a:blipFill>
        </p:spPr>
      </p:sp>
      <p:sp>
        <p:nvSpPr>
          <p:cNvPr name="TextBox 3" id="3"/>
          <p:cNvSpPr txBox="true"/>
          <p:nvPr/>
        </p:nvSpPr>
        <p:spPr>
          <a:xfrm rot="0">
            <a:off x="1561860" y="4807971"/>
            <a:ext cx="1840530" cy="604382"/>
          </a:xfrm>
          <a:prstGeom prst="rect">
            <a:avLst/>
          </a:prstGeom>
        </p:spPr>
        <p:txBody>
          <a:bodyPr anchor="t" rtlCol="false" tIns="0" lIns="0" bIns="0" rIns="0">
            <a:spAutoFit/>
          </a:bodyPr>
          <a:lstStyle/>
          <a:p>
            <a:pPr algn="ctr">
              <a:lnSpc>
                <a:spcPts val="5013"/>
              </a:lnSpc>
              <a:spcBef>
                <a:spcPct val="0"/>
              </a:spcBef>
            </a:pPr>
            <a:r>
              <a:rPr lang="en-US" b="true" sz="3580">
                <a:solidFill>
                  <a:srgbClr val="1800AD"/>
                </a:solidFill>
                <a:latin typeface="DM Sans Bold"/>
                <a:ea typeface="DM Sans Bold"/>
                <a:cs typeface="DM Sans Bold"/>
                <a:sym typeface="DM Sans Bold"/>
              </a:rPr>
              <a:t>Findings</a:t>
            </a:r>
          </a:p>
        </p:txBody>
      </p:sp>
      <p:sp>
        <p:nvSpPr>
          <p:cNvPr name="TextBox 4" id="4"/>
          <p:cNvSpPr txBox="true"/>
          <p:nvPr/>
        </p:nvSpPr>
        <p:spPr>
          <a:xfrm rot="0">
            <a:off x="226072" y="1277181"/>
            <a:ext cx="6352636" cy="1371552"/>
          </a:xfrm>
          <a:prstGeom prst="rect">
            <a:avLst/>
          </a:prstGeom>
        </p:spPr>
        <p:txBody>
          <a:bodyPr anchor="t" rtlCol="false" tIns="0" lIns="0" bIns="0" rIns="0">
            <a:spAutoFit/>
          </a:bodyPr>
          <a:lstStyle/>
          <a:p>
            <a:pPr algn="ctr">
              <a:lnSpc>
                <a:spcPts val="5596"/>
              </a:lnSpc>
            </a:pPr>
            <a:r>
              <a:rPr lang="en-US" sz="3913" b="true">
                <a:solidFill>
                  <a:srgbClr val="000000"/>
                </a:solidFill>
                <a:latin typeface="DM Sans Bold"/>
                <a:ea typeface="DM Sans Bold"/>
                <a:cs typeface="DM Sans Bold"/>
                <a:sym typeface="DM Sans Bold"/>
              </a:rPr>
              <a:t>The distribution of defence-based features</a:t>
            </a:r>
          </a:p>
        </p:txBody>
      </p:sp>
      <p:sp>
        <p:nvSpPr>
          <p:cNvPr name="TextBox 5" id="5"/>
          <p:cNvSpPr txBox="true"/>
          <p:nvPr/>
        </p:nvSpPr>
        <p:spPr>
          <a:xfrm rot="0">
            <a:off x="1028700" y="5684218"/>
            <a:ext cx="12572582" cy="4602782"/>
          </a:xfrm>
          <a:prstGeom prst="rect">
            <a:avLst/>
          </a:prstGeom>
        </p:spPr>
        <p:txBody>
          <a:bodyPr anchor="t" rtlCol="false" tIns="0" lIns="0" bIns="0" rIns="0">
            <a:spAutoFit/>
          </a:bodyPr>
          <a:lstStyle/>
          <a:p>
            <a:pPr algn="l" marL="627903" indent="-313952" lvl="1">
              <a:lnSpc>
                <a:spcPts val="4071"/>
              </a:lnSpc>
              <a:buFont typeface="Arial"/>
              <a:buChar char="•"/>
            </a:pPr>
            <a:r>
              <a:rPr lang="en-US" sz="2908">
                <a:solidFill>
                  <a:srgbClr val="1800AD"/>
                </a:solidFill>
                <a:latin typeface="DM Sans"/>
                <a:ea typeface="DM Sans"/>
                <a:cs typeface="DM Sans"/>
                <a:sym typeface="DM Sans"/>
              </a:rPr>
              <a:t>SAPM (Significant Strikes Absorbed per Minute): Lower values are better. Median is around 0, but winners often have lower SAPM. This isn't definitive due to many close or stance-end fights.</a:t>
            </a:r>
          </a:p>
          <a:p>
            <a:pPr algn="l" marL="627903" indent="-313952" lvl="1">
              <a:lnSpc>
                <a:spcPts val="4071"/>
              </a:lnSpc>
              <a:buFont typeface="Arial"/>
              <a:buChar char="•"/>
            </a:pPr>
            <a:r>
              <a:rPr lang="en-US" sz="2908">
                <a:solidFill>
                  <a:srgbClr val="1800AD"/>
                </a:solidFill>
                <a:latin typeface="DM Sans"/>
                <a:ea typeface="DM Sans"/>
                <a:cs typeface="DM Sans"/>
                <a:sym typeface="DM Sans"/>
              </a:rPr>
              <a:t>Takedown Defense: Has the highest median and links to winning, especially for strong wrestlers.</a:t>
            </a:r>
          </a:p>
          <a:p>
            <a:pPr algn="l" marL="627903" indent="-313952" lvl="1">
              <a:lnSpc>
                <a:spcPts val="4071"/>
              </a:lnSpc>
              <a:buFont typeface="Arial"/>
              <a:buChar char="•"/>
            </a:pPr>
            <a:r>
              <a:rPr lang="en-US" sz="2908">
                <a:solidFill>
                  <a:srgbClr val="1800AD"/>
                </a:solidFill>
                <a:latin typeface="DM Sans"/>
                <a:ea typeface="DM Sans"/>
                <a:cs typeface="DM Sans"/>
                <a:sym typeface="DM Sans"/>
              </a:rPr>
              <a:t>Striking Defense: Shows a slight positive skew, centered around 0, not a strong winning predictor.</a:t>
            </a:r>
          </a:p>
          <a:p>
            <a:pPr algn="l" marL="627903" indent="-313952" lvl="1">
              <a:lnSpc>
                <a:spcPts val="4071"/>
              </a:lnSpc>
              <a:spcBef>
                <a:spcPct val="0"/>
              </a:spcBef>
              <a:buFont typeface="Arial"/>
              <a:buChar char="•"/>
            </a:pPr>
            <a:r>
              <a:rPr lang="en-US" sz="2908">
                <a:solidFill>
                  <a:srgbClr val="1800AD"/>
                </a:solidFill>
                <a:latin typeface="DM Sans"/>
                <a:ea typeface="DM Sans"/>
                <a:cs typeface="DM Sans"/>
                <a:sym typeface="DM Sans"/>
              </a:rPr>
              <a:t>Conclusion: </a:t>
            </a:r>
            <a:r>
              <a:rPr lang="en-US" b="true" sz="2908">
                <a:solidFill>
                  <a:srgbClr val="1800AD"/>
                </a:solidFill>
                <a:latin typeface="DM Sans Bold"/>
                <a:ea typeface="DM Sans Bold"/>
                <a:cs typeface="DM Sans Bold"/>
                <a:sym typeface="DM Sans Bold"/>
              </a:rPr>
              <a:t>Takedown defense is more crucial than striking defense and SAPM</a:t>
            </a:r>
            <a:r>
              <a:rPr lang="en-US" sz="2908">
                <a:solidFill>
                  <a:srgbClr val="1800AD"/>
                </a:solidFill>
                <a:latin typeface="DM Sans"/>
                <a:ea typeface="DM Sans"/>
                <a:cs typeface="DM Sans"/>
                <a:sym typeface="DM Sans"/>
              </a:rPr>
              <a: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8422703" y="0"/>
            <a:ext cx="9865297" cy="7053687"/>
          </a:xfrm>
          <a:custGeom>
            <a:avLst/>
            <a:gdLst/>
            <a:ahLst/>
            <a:cxnLst/>
            <a:rect r="r" b="b" t="t" l="l"/>
            <a:pathLst>
              <a:path h="7053687" w="9865297">
                <a:moveTo>
                  <a:pt x="0" y="0"/>
                </a:moveTo>
                <a:lnTo>
                  <a:pt x="9865297" y="0"/>
                </a:lnTo>
                <a:lnTo>
                  <a:pt x="9865297" y="7053687"/>
                </a:lnTo>
                <a:lnTo>
                  <a:pt x="0" y="7053687"/>
                </a:lnTo>
                <a:lnTo>
                  <a:pt x="0" y="0"/>
                </a:lnTo>
                <a:close/>
              </a:path>
            </a:pathLst>
          </a:custGeom>
          <a:blipFill>
            <a:blip r:embed="rId2"/>
            <a:stretch>
              <a:fillRect l="0" t="0" r="0" b="0"/>
            </a:stretch>
          </a:blipFill>
        </p:spPr>
      </p:sp>
      <p:sp>
        <p:nvSpPr>
          <p:cNvPr name="TextBox 3" id="3"/>
          <p:cNvSpPr txBox="true"/>
          <p:nvPr/>
        </p:nvSpPr>
        <p:spPr>
          <a:xfrm rot="0">
            <a:off x="744755" y="3761743"/>
            <a:ext cx="1798791" cy="606425"/>
          </a:xfrm>
          <a:prstGeom prst="rect">
            <a:avLst/>
          </a:prstGeom>
        </p:spPr>
        <p:txBody>
          <a:bodyPr anchor="t" rtlCol="false" tIns="0" lIns="0" bIns="0" rIns="0">
            <a:spAutoFit/>
          </a:bodyPr>
          <a:lstStyle/>
          <a:p>
            <a:pPr algn="ctr">
              <a:lnSpc>
                <a:spcPts val="4900"/>
              </a:lnSpc>
              <a:spcBef>
                <a:spcPct val="0"/>
              </a:spcBef>
            </a:pPr>
            <a:r>
              <a:rPr lang="en-US" b="true" sz="3500">
                <a:solidFill>
                  <a:srgbClr val="1800AD"/>
                </a:solidFill>
                <a:latin typeface="DM Sans Bold"/>
                <a:ea typeface="DM Sans Bold"/>
                <a:cs typeface="DM Sans Bold"/>
                <a:sym typeface="DM Sans Bold"/>
              </a:rPr>
              <a:t>Findings</a:t>
            </a:r>
          </a:p>
        </p:txBody>
      </p:sp>
      <p:sp>
        <p:nvSpPr>
          <p:cNvPr name="TextBox 4" id="4"/>
          <p:cNvSpPr txBox="true"/>
          <p:nvPr/>
        </p:nvSpPr>
        <p:spPr>
          <a:xfrm rot="0">
            <a:off x="578835" y="385684"/>
            <a:ext cx="7037055" cy="2781225"/>
          </a:xfrm>
          <a:prstGeom prst="rect">
            <a:avLst/>
          </a:prstGeom>
        </p:spPr>
        <p:txBody>
          <a:bodyPr anchor="t" rtlCol="false" tIns="0" lIns="0" bIns="0" rIns="0">
            <a:spAutoFit/>
          </a:bodyPr>
          <a:lstStyle/>
          <a:p>
            <a:pPr algn="ctr">
              <a:lnSpc>
                <a:spcPts val="5596"/>
              </a:lnSpc>
            </a:pPr>
            <a:r>
              <a:rPr lang="en-US" b="true" sz="3913">
                <a:solidFill>
                  <a:srgbClr val="363636"/>
                </a:solidFill>
                <a:latin typeface="DM Sans Bold"/>
                <a:ea typeface="DM Sans Bold"/>
                <a:cs typeface="DM Sans Bold"/>
                <a:sym typeface="DM Sans Bold"/>
              </a:rPr>
              <a:t>Question #7. Do </a:t>
            </a:r>
            <a:r>
              <a:rPr lang="en-US" b="true" sz="3913">
                <a:solidFill>
                  <a:srgbClr val="363636"/>
                </a:solidFill>
                <a:latin typeface="DM Sans Bold"/>
                <a:ea typeface="DM Sans Bold"/>
                <a:cs typeface="DM Sans Bold"/>
                <a:sym typeface="DM Sans Bold"/>
              </a:rPr>
              <a:t>any specific anthropometric features (like height, reach, etc.) contribute to a victory?</a:t>
            </a:r>
          </a:p>
        </p:txBody>
      </p:sp>
      <p:sp>
        <p:nvSpPr>
          <p:cNvPr name="TextBox 5" id="5"/>
          <p:cNvSpPr txBox="true"/>
          <p:nvPr/>
        </p:nvSpPr>
        <p:spPr>
          <a:xfrm rot="0">
            <a:off x="75732" y="4741496"/>
            <a:ext cx="8346971" cy="5126892"/>
          </a:xfrm>
          <a:prstGeom prst="rect">
            <a:avLst/>
          </a:prstGeom>
        </p:spPr>
        <p:txBody>
          <a:bodyPr anchor="t" rtlCol="false" tIns="0" lIns="0" bIns="0" rIns="0">
            <a:spAutoFit/>
          </a:bodyPr>
          <a:lstStyle/>
          <a:p>
            <a:pPr algn="l" marL="625795" indent="-312897" lvl="1">
              <a:lnSpc>
                <a:spcPts val="4057"/>
              </a:lnSpc>
              <a:spcBef>
                <a:spcPct val="0"/>
              </a:spcBef>
              <a:buFont typeface="Arial"/>
              <a:buChar char="•"/>
            </a:pPr>
            <a:r>
              <a:rPr lang="en-US" sz="2898">
                <a:solidFill>
                  <a:srgbClr val="1800AD"/>
                </a:solidFill>
                <a:latin typeface="DM Sans"/>
                <a:ea typeface="DM Sans"/>
                <a:cs typeface="DM Sans"/>
                <a:sym typeface="DM Sans"/>
              </a:rPr>
              <a:t>Anthropometric features like reach and height generally do not provide a clear advantage to fighters, except in certain matchups. In striking, taller fighters or those with longer reach often outperform shorter fighters. However, in MMA, wrestlers—who tend to be shorter and have shorter reach—can defeat strikers, balancing the advantage.</a:t>
            </a:r>
          </a:p>
          <a:p>
            <a:pPr algn="l" marL="625795" indent="-312897" lvl="1">
              <a:lnSpc>
                <a:spcPts val="4057"/>
              </a:lnSpc>
              <a:spcBef>
                <a:spcPct val="0"/>
              </a:spcBef>
              <a:buFont typeface="Arial"/>
              <a:buChar char="•"/>
            </a:pPr>
            <a:r>
              <a:rPr lang="en-US" sz="2898">
                <a:solidFill>
                  <a:srgbClr val="1800AD"/>
                </a:solidFill>
                <a:latin typeface="DM Sans"/>
                <a:ea typeface="DM Sans"/>
                <a:cs typeface="DM Sans"/>
                <a:sym typeface="DM Sans"/>
              </a:rPr>
              <a:t>Conclusion: </a:t>
            </a:r>
            <a:r>
              <a:rPr lang="en-US" b="true" sz="2898">
                <a:solidFill>
                  <a:srgbClr val="1800AD"/>
                </a:solidFill>
                <a:latin typeface="DM Sans Bold"/>
                <a:ea typeface="DM Sans Bold"/>
                <a:cs typeface="DM Sans Bold"/>
                <a:sym typeface="DM Sans Bold"/>
              </a:rPr>
              <a:t>sig_str = total_str &gt; reach = height</a:t>
            </a:r>
          </a:p>
        </p:txBody>
      </p:sp>
    </p:spTree>
  </p:cSld>
  <p:clrMapOvr>
    <a:masterClrMapping/>
  </p:clrMapOvr>
</p:sld>
</file>

<file path=ppt/slides/slide22.xml><?xml version="1.0" encoding="utf-8"?>
<p:sld xmlns:p="http://schemas.openxmlformats.org/presentationml/2006/main" xmlns:a="http://schemas.openxmlformats.org/drawingml/2006/main">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372378" y="3989883"/>
            <a:ext cx="1798791" cy="606425"/>
          </a:xfrm>
          <a:prstGeom prst="rect">
            <a:avLst/>
          </a:prstGeom>
        </p:spPr>
        <p:txBody>
          <a:bodyPr anchor="t" rtlCol="false" tIns="0" lIns="0" bIns="0" rIns="0">
            <a:spAutoFit/>
          </a:bodyPr>
          <a:lstStyle/>
          <a:p>
            <a:pPr algn="ctr">
              <a:lnSpc>
                <a:spcPts val="4900"/>
              </a:lnSpc>
              <a:spcBef>
                <a:spcPct val="0"/>
              </a:spcBef>
            </a:pPr>
            <a:r>
              <a:rPr lang="en-US" b="true" sz="3500">
                <a:solidFill>
                  <a:srgbClr val="1800AD"/>
                </a:solidFill>
                <a:latin typeface="DM Sans Bold"/>
                <a:ea typeface="DM Sans Bold"/>
                <a:cs typeface="DM Sans Bold"/>
                <a:sym typeface="DM Sans Bold"/>
              </a:rPr>
              <a:t>Findings</a:t>
            </a:r>
          </a:p>
        </p:txBody>
      </p:sp>
      <p:sp>
        <p:nvSpPr>
          <p:cNvPr name="TextBox 3" id="3"/>
          <p:cNvSpPr txBox="true"/>
          <p:nvPr/>
        </p:nvSpPr>
        <p:spPr>
          <a:xfrm rot="0">
            <a:off x="5470161" y="557879"/>
            <a:ext cx="7037055" cy="2874064"/>
          </a:xfrm>
          <a:prstGeom prst="rect">
            <a:avLst/>
          </a:prstGeom>
        </p:spPr>
        <p:txBody>
          <a:bodyPr anchor="t" rtlCol="false" tIns="0" lIns="0" bIns="0" rIns="0">
            <a:spAutoFit/>
          </a:bodyPr>
          <a:lstStyle/>
          <a:p>
            <a:pPr algn="ctr">
              <a:lnSpc>
                <a:spcPts val="5719"/>
              </a:lnSpc>
            </a:pPr>
            <a:r>
              <a:rPr lang="en-US" b="true" sz="3999">
                <a:solidFill>
                  <a:srgbClr val="363636"/>
                </a:solidFill>
                <a:latin typeface="DM Sans Bold"/>
                <a:ea typeface="DM Sans Bold"/>
                <a:cs typeface="DM Sans Bold"/>
                <a:sym typeface="DM Sans Bold"/>
              </a:rPr>
              <a:t>Question #8.  B</a:t>
            </a:r>
            <a:r>
              <a:rPr lang="en-US" b="true" sz="3999">
                <a:solidFill>
                  <a:srgbClr val="363636"/>
                </a:solidFill>
                <a:latin typeface="DM Sans Bold"/>
                <a:ea typeface="DM Sans Bold"/>
                <a:cs typeface="DM Sans Bold"/>
                <a:sym typeface="DM Sans Bold"/>
              </a:rPr>
              <a:t>ased on the findings, can we use the information to bet on a fighter?</a:t>
            </a:r>
          </a:p>
        </p:txBody>
      </p:sp>
      <p:sp>
        <p:nvSpPr>
          <p:cNvPr name="TextBox 4" id="4"/>
          <p:cNvSpPr txBox="true"/>
          <p:nvPr/>
        </p:nvSpPr>
        <p:spPr>
          <a:xfrm rot="0">
            <a:off x="372378" y="4839963"/>
            <a:ext cx="17543245" cy="3648605"/>
          </a:xfrm>
          <a:prstGeom prst="rect">
            <a:avLst/>
          </a:prstGeom>
        </p:spPr>
        <p:txBody>
          <a:bodyPr anchor="t" rtlCol="false" tIns="0" lIns="0" bIns="0" rIns="0">
            <a:spAutoFit/>
          </a:bodyPr>
          <a:lstStyle/>
          <a:p>
            <a:pPr algn="l" marL="0" indent="0" lvl="0">
              <a:lnSpc>
                <a:spcPts val="4170"/>
              </a:lnSpc>
              <a:spcBef>
                <a:spcPct val="0"/>
              </a:spcBef>
            </a:pPr>
            <a:r>
              <a:rPr lang="en-US" sz="2979">
                <a:solidFill>
                  <a:srgbClr val="1800AD"/>
                </a:solidFill>
                <a:latin typeface="DM Sans"/>
                <a:ea typeface="DM Sans"/>
                <a:cs typeface="DM Sans"/>
                <a:sym typeface="DM Sans"/>
              </a:rPr>
              <a:t>MMA is matchup-based, with no guaranteed winning factors. Key betting insights include:</a:t>
            </a:r>
          </a:p>
          <a:p>
            <a:pPr algn="l" marL="0" indent="0" lvl="0">
              <a:lnSpc>
                <a:spcPts val="4170"/>
              </a:lnSpc>
              <a:spcBef>
                <a:spcPct val="0"/>
              </a:spcBef>
            </a:pPr>
          </a:p>
          <a:p>
            <a:pPr algn="l" marL="643197" indent="-321598" lvl="1">
              <a:lnSpc>
                <a:spcPts val="4170"/>
              </a:lnSpc>
              <a:spcBef>
                <a:spcPct val="0"/>
              </a:spcBef>
              <a:buFont typeface="Arial"/>
              <a:buChar char="•"/>
            </a:pPr>
            <a:r>
              <a:rPr lang="en-US" sz="2979">
                <a:solidFill>
                  <a:srgbClr val="1800AD"/>
                </a:solidFill>
                <a:latin typeface="DM Sans"/>
                <a:ea typeface="DM Sans"/>
                <a:cs typeface="DM Sans"/>
                <a:sym typeface="DM Sans"/>
              </a:rPr>
              <a:t>Focus on wrestlers who control fights on the ground, landing strikes, and demonstrating strong takedown defense.</a:t>
            </a:r>
          </a:p>
          <a:p>
            <a:pPr algn="l" marL="643197" indent="-321598" lvl="1">
              <a:lnSpc>
                <a:spcPts val="4170"/>
              </a:lnSpc>
              <a:spcBef>
                <a:spcPct val="0"/>
              </a:spcBef>
              <a:buFont typeface="Arial"/>
              <a:buChar char="•"/>
            </a:pPr>
            <a:r>
              <a:rPr lang="en-US" sz="2979">
                <a:solidFill>
                  <a:srgbClr val="1800AD"/>
                </a:solidFill>
                <a:latin typeface="DM Sans"/>
                <a:ea typeface="DM Sans"/>
                <a:cs typeface="DM Sans"/>
                <a:sym typeface="DM Sans"/>
              </a:rPr>
              <a:t>Prioritize fighters who target the head, as this leads to wins, cuts, and KOs.</a:t>
            </a:r>
          </a:p>
          <a:p>
            <a:pPr algn="l" marL="643197" indent="-321598" lvl="1">
              <a:lnSpc>
                <a:spcPts val="4170"/>
              </a:lnSpc>
              <a:spcBef>
                <a:spcPct val="0"/>
              </a:spcBef>
              <a:buFont typeface="Arial"/>
              <a:buChar char="•"/>
            </a:pPr>
            <a:r>
              <a:rPr lang="en-US" sz="2979">
                <a:solidFill>
                  <a:srgbClr val="1800AD"/>
                </a:solidFill>
                <a:latin typeface="DM Sans"/>
                <a:ea typeface="DM Sans"/>
                <a:cs typeface="DM Sans"/>
                <a:sym typeface="DM Sans"/>
              </a:rPr>
              <a:t>Avoid betting on fighters who only strike from a distance, lack wrestling skills, or focus on body/leg strikes, as they tend to have less control and visual dominance in fights.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1500393" y="5438775"/>
            <a:ext cx="13097851" cy="2037633"/>
          </a:xfrm>
          <a:prstGeom prst="rect">
            <a:avLst/>
          </a:prstGeom>
        </p:spPr>
        <p:txBody>
          <a:bodyPr anchor="t" rtlCol="false" tIns="0" lIns="0" bIns="0" rIns="0">
            <a:spAutoFit/>
          </a:bodyPr>
          <a:lstStyle/>
          <a:p>
            <a:pPr algn="just">
              <a:lnSpc>
                <a:spcPts val="15347"/>
              </a:lnSpc>
            </a:pPr>
            <a:r>
              <a:rPr lang="en-US" sz="15347">
                <a:solidFill>
                  <a:srgbClr val="000000"/>
                </a:solidFill>
                <a:latin typeface="DM Sans"/>
                <a:ea typeface="DM Sans"/>
                <a:cs typeface="DM Sans"/>
                <a:sym typeface="DM Sans"/>
              </a:rPr>
              <a:t>THANK YOU</a:t>
            </a:r>
          </a:p>
        </p:txBody>
      </p:sp>
      <p:grpSp>
        <p:nvGrpSpPr>
          <p:cNvPr name="Group 3" id="3"/>
          <p:cNvGrpSpPr/>
          <p:nvPr/>
        </p:nvGrpSpPr>
        <p:grpSpPr>
          <a:xfrm rot="0">
            <a:off x="5060551" y="8835497"/>
            <a:ext cx="15536137" cy="3804494"/>
            <a:chOff x="0" y="0"/>
            <a:chExt cx="1185719" cy="290359"/>
          </a:xfrm>
        </p:grpSpPr>
        <p:sp>
          <p:nvSpPr>
            <p:cNvPr name="Freeform 4" id="4"/>
            <p:cNvSpPr/>
            <p:nvPr/>
          </p:nvSpPr>
          <p:spPr>
            <a:xfrm flipH="false" flipV="false" rot="0">
              <a:off x="0" y="0"/>
              <a:ext cx="1185719" cy="290359"/>
            </a:xfrm>
            <a:custGeom>
              <a:avLst/>
              <a:gdLst/>
              <a:ahLst/>
              <a:cxnLst/>
              <a:rect r="r" b="b" t="t" l="l"/>
              <a:pathLst>
                <a:path h="290359" w="1185719">
                  <a:moveTo>
                    <a:pt x="1185719" y="145180"/>
                  </a:moveTo>
                  <a:lnTo>
                    <a:pt x="982519" y="290359"/>
                  </a:lnTo>
                  <a:lnTo>
                    <a:pt x="203200" y="290359"/>
                  </a:lnTo>
                  <a:lnTo>
                    <a:pt x="0" y="145180"/>
                  </a:lnTo>
                  <a:lnTo>
                    <a:pt x="203200" y="0"/>
                  </a:lnTo>
                  <a:lnTo>
                    <a:pt x="982519" y="0"/>
                  </a:lnTo>
                  <a:lnTo>
                    <a:pt x="1185719" y="145180"/>
                  </a:lnTo>
                  <a:close/>
                </a:path>
              </a:pathLst>
            </a:custGeom>
            <a:solidFill>
              <a:srgbClr val="363636"/>
            </a:solidFill>
          </p:spPr>
        </p:sp>
        <p:sp>
          <p:nvSpPr>
            <p:cNvPr name="TextBox 5" id="5"/>
            <p:cNvSpPr txBox="true"/>
            <p:nvPr/>
          </p:nvSpPr>
          <p:spPr>
            <a:xfrm>
              <a:off x="114300" y="-38100"/>
              <a:ext cx="957119" cy="32845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308688" y="8835497"/>
            <a:ext cx="12792365" cy="5755592"/>
            <a:chOff x="0" y="0"/>
            <a:chExt cx="976314" cy="439267"/>
          </a:xfrm>
        </p:grpSpPr>
        <p:sp>
          <p:nvSpPr>
            <p:cNvPr name="Freeform 7" id="7"/>
            <p:cNvSpPr/>
            <p:nvPr/>
          </p:nvSpPr>
          <p:spPr>
            <a:xfrm flipH="false" flipV="false" rot="0">
              <a:off x="0" y="0"/>
              <a:ext cx="976314" cy="439267"/>
            </a:xfrm>
            <a:custGeom>
              <a:avLst/>
              <a:gdLst/>
              <a:ahLst/>
              <a:cxnLst/>
              <a:rect r="r" b="b" t="t" l="l"/>
              <a:pathLst>
                <a:path h="439267" w="976314">
                  <a:moveTo>
                    <a:pt x="976314" y="219634"/>
                  </a:moveTo>
                  <a:lnTo>
                    <a:pt x="773114" y="439267"/>
                  </a:lnTo>
                  <a:lnTo>
                    <a:pt x="203200" y="439267"/>
                  </a:lnTo>
                  <a:lnTo>
                    <a:pt x="0" y="219634"/>
                  </a:lnTo>
                  <a:lnTo>
                    <a:pt x="203200" y="0"/>
                  </a:lnTo>
                  <a:lnTo>
                    <a:pt x="773114" y="0"/>
                  </a:lnTo>
                  <a:lnTo>
                    <a:pt x="976314" y="219634"/>
                  </a:lnTo>
                  <a:close/>
                </a:path>
              </a:pathLst>
            </a:custGeom>
            <a:solidFill>
              <a:srgbClr val="003E6D"/>
            </a:solidFill>
          </p:spPr>
        </p:sp>
        <p:sp>
          <p:nvSpPr>
            <p:cNvPr name="TextBox 8" id="8"/>
            <p:cNvSpPr txBox="true"/>
            <p:nvPr/>
          </p:nvSpPr>
          <p:spPr>
            <a:xfrm>
              <a:off x="114300" y="-38100"/>
              <a:ext cx="747714" cy="477367"/>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4598244" y="2544016"/>
            <a:ext cx="4930884" cy="493088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B50">
                <a:alpha val="2745"/>
              </a:srgbClr>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0483677" y="-3911595"/>
            <a:ext cx="9266557" cy="926655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6254" t="-11329" r="-40844" b="0"/>
              </a:stretch>
            </a:blipFill>
            <a:ln cap="sq">
              <a:noFill/>
              <a:prstDash val="solid"/>
              <a:miter/>
            </a:ln>
          </p:spPr>
        </p:sp>
      </p:grpSp>
      <p:sp>
        <p:nvSpPr>
          <p:cNvPr name="TextBox 14" id="14"/>
          <p:cNvSpPr txBox="true"/>
          <p:nvPr/>
        </p:nvSpPr>
        <p:spPr>
          <a:xfrm rot="0">
            <a:off x="1520036" y="3519699"/>
            <a:ext cx="7081029" cy="409575"/>
          </a:xfrm>
          <a:prstGeom prst="rect">
            <a:avLst/>
          </a:prstGeom>
        </p:spPr>
        <p:txBody>
          <a:bodyPr anchor="t" rtlCol="false" tIns="0" lIns="0" bIns="0" rIns="0">
            <a:spAutoFit/>
          </a:bodyPr>
          <a:lstStyle/>
          <a:p>
            <a:pPr algn="l">
              <a:lnSpc>
                <a:spcPts val="3000"/>
              </a:lnSpc>
            </a:pPr>
            <a:r>
              <a:rPr lang="en-US" sz="3000">
                <a:solidFill>
                  <a:srgbClr val="585757"/>
                </a:solidFill>
                <a:latin typeface="DM Sans"/>
                <a:ea typeface="DM Sans"/>
                <a:cs typeface="DM Sans"/>
                <a:sym typeface="DM Sans"/>
              </a:rPr>
              <a:t>Presented By : @komaksym</a:t>
            </a:r>
          </a:p>
        </p:txBody>
      </p:sp>
      <p:sp>
        <p:nvSpPr>
          <p:cNvPr name="AutoShape 15" id="15"/>
          <p:cNvSpPr/>
          <p:nvPr/>
        </p:nvSpPr>
        <p:spPr>
          <a:xfrm flipV="true">
            <a:off x="1500393" y="4271375"/>
            <a:ext cx="7988659" cy="0"/>
          </a:xfrm>
          <a:prstGeom prst="line">
            <a:avLst/>
          </a:prstGeom>
          <a:ln cap="flat" w="9525">
            <a:solidFill>
              <a:srgbClr val="000000"/>
            </a:solidFill>
            <a:prstDash val="solid"/>
            <a:headEnd type="none" len="sm" w="sm"/>
            <a:tailEnd type="none" len="sm" w="sm"/>
          </a:ln>
        </p:spPr>
      </p:sp>
      <p:grpSp>
        <p:nvGrpSpPr>
          <p:cNvPr name="Group 16" id="16"/>
          <p:cNvGrpSpPr/>
          <p:nvPr/>
        </p:nvGrpSpPr>
        <p:grpSpPr>
          <a:xfrm rot="0">
            <a:off x="-3902184" y="2046732"/>
            <a:ext cx="4930884" cy="493088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B50">
                <a:alpha val="2745"/>
              </a:srgbClr>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3.xml><?xml version="1.0" encoding="utf-8"?>
<p:sld xmlns:p="http://schemas.openxmlformats.org/presentationml/2006/main" xmlns:a="http://schemas.openxmlformats.org/drawingml/2006/main">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0" y="948345"/>
            <a:ext cx="18288000" cy="894076"/>
          </a:xfrm>
          <a:prstGeom prst="rect">
            <a:avLst/>
          </a:prstGeom>
        </p:spPr>
        <p:txBody>
          <a:bodyPr anchor="t" rtlCol="false" tIns="0" lIns="0" bIns="0" rIns="0">
            <a:spAutoFit/>
          </a:bodyPr>
          <a:lstStyle/>
          <a:p>
            <a:pPr algn="ctr">
              <a:lnSpc>
                <a:spcPts val="6700"/>
              </a:lnSpc>
            </a:pPr>
            <a:r>
              <a:rPr lang="en-US" sz="6700">
                <a:solidFill>
                  <a:srgbClr val="000000"/>
                </a:solidFill>
                <a:latin typeface="DM Sans"/>
                <a:ea typeface="DM Sans"/>
                <a:cs typeface="DM Sans"/>
                <a:sym typeface="DM Sans"/>
              </a:rPr>
              <a:t>ESTABLISHING QUESTIONS</a:t>
            </a:r>
          </a:p>
        </p:txBody>
      </p:sp>
      <p:grpSp>
        <p:nvGrpSpPr>
          <p:cNvPr name="Group 3" id="3"/>
          <p:cNvGrpSpPr/>
          <p:nvPr/>
        </p:nvGrpSpPr>
        <p:grpSpPr>
          <a:xfrm rot="0">
            <a:off x="14010168" y="-1693801"/>
            <a:ext cx="5445003" cy="544500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B50">
                <a:alpha val="4706"/>
              </a:srgbClr>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829646" y="1796715"/>
            <a:ext cx="869373" cy="86937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B50">
                <a:alpha val="4706"/>
              </a:srgbClr>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761937" y="2599413"/>
            <a:ext cx="15497363" cy="5783074"/>
          </a:xfrm>
          <a:prstGeom prst="rect">
            <a:avLst/>
          </a:prstGeom>
        </p:spPr>
        <p:txBody>
          <a:bodyPr anchor="t" rtlCol="false" tIns="0" lIns="0" bIns="0" rIns="0">
            <a:spAutoFit/>
          </a:bodyPr>
          <a:lstStyle/>
          <a:p>
            <a:pPr algn="ctr">
              <a:lnSpc>
                <a:spcPts val="5139"/>
              </a:lnSpc>
              <a:spcBef>
                <a:spcPct val="0"/>
              </a:spcBef>
            </a:pPr>
            <a:r>
              <a:rPr lang="en-US" sz="3671">
                <a:solidFill>
                  <a:srgbClr val="000000"/>
                </a:solidFill>
                <a:latin typeface="DM Sans"/>
                <a:ea typeface="DM Sans"/>
                <a:cs typeface="DM Sans"/>
                <a:sym typeface="DM Sans"/>
              </a:rPr>
              <a:t>1. What are the most popular locations where UFC hosts its events?</a:t>
            </a:r>
          </a:p>
          <a:p>
            <a:pPr algn="ctr">
              <a:lnSpc>
                <a:spcPts val="5139"/>
              </a:lnSpc>
              <a:spcBef>
                <a:spcPct val="0"/>
              </a:spcBef>
            </a:pPr>
            <a:r>
              <a:rPr lang="en-US" sz="3671">
                <a:solidFill>
                  <a:srgbClr val="000000"/>
                </a:solidFill>
                <a:latin typeface="DM Sans"/>
                <a:ea typeface="DM Sans"/>
                <a:cs typeface="DM Sans"/>
                <a:sym typeface="DM Sans"/>
              </a:rPr>
              <a:t>2. What is the historical average number of UFC events hosted annually?</a:t>
            </a:r>
          </a:p>
          <a:p>
            <a:pPr algn="ctr">
              <a:lnSpc>
                <a:spcPts val="5139"/>
              </a:lnSpc>
              <a:spcBef>
                <a:spcPct val="0"/>
              </a:spcBef>
            </a:pPr>
            <a:r>
              <a:rPr lang="en-US" sz="3671">
                <a:solidFill>
                  <a:srgbClr val="000000"/>
                </a:solidFill>
                <a:latin typeface="DM Sans"/>
                <a:ea typeface="DM Sans"/>
                <a:cs typeface="DM Sans"/>
                <a:sym typeface="DM Sans"/>
              </a:rPr>
              <a:t>3. What are the top fight outcomes?</a:t>
            </a:r>
          </a:p>
          <a:p>
            <a:pPr algn="ctr">
              <a:lnSpc>
                <a:spcPts val="5139"/>
              </a:lnSpc>
              <a:spcBef>
                <a:spcPct val="0"/>
              </a:spcBef>
            </a:pPr>
            <a:r>
              <a:rPr lang="en-US" sz="3671">
                <a:solidFill>
                  <a:srgbClr val="000000"/>
                </a:solidFill>
                <a:latin typeface="DM Sans"/>
                <a:ea typeface="DM Sans"/>
                <a:cs typeface="DM Sans"/>
                <a:sym typeface="DM Sans"/>
              </a:rPr>
              <a:t>4. Does being in a particular corner contribute to a victory?</a:t>
            </a:r>
          </a:p>
          <a:p>
            <a:pPr algn="ctr">
              <a:lnSpc>
                <a:spcPts val="5139"/>
              </a:lnSpc>
              <a:spcBef>
                <a:spcPct val="0"/>
              </a:spcBef>
            </a:pPr>
            <a:r>
              <a:rPr lang="en-US" sz="3671">
                <a:solidFill>
                  <a:srgbClr val="000000"/>
                </a:solidFill>
                <a:latin typeface="DM Sans"/>
                <a:ea typeface="DM Sans"/>
                <a:cs typeface="DM Sans"/>
                <a:sym typeface="DM Sans"/>
              </a:rPr>
              <a:t>5. Does having a specific fighting stance contribute to a victory?</a:t>
            </a:r>
          </a:p>
          <a:p>
            <a:pPr algn="ctr">
              <a:lnSpc>
                <a:spcPts val="5139"/>
              </a:lnSpc>
              <a:spcBef>
                <a:spcPct val="0"/>
              </a:spcBef>
            </a:pPr>
            <a:r>
              <a:rPr lang="en-US" sz="3671">
                <a:solidFill>
                  <a:srgbClr val="000000"/>
                </a:solidFill>
                <a:latin typeface="DM Sans"/>
                <a:ea typeface="DM Sans"/>
                <a:cs typeface="DM Sans"/>
                <a:sym typeface="DM Sans"/>
              </a:rPr>
              <a:t>6. What are the main fight tactics contributing to a victory?</a:t>
            </a:r>
          </a:p>
          <a:p>
            <a:pPr algn="ctr">
              <a:lnSpc>
                <a:spcPts val="5139"/>
              </a:lnSpc>
              <a:spcBef>
                <a:spcPct val="0"/>
              </a:spcBef>
            </a:pPr>
            <a:r>
              <a:rPr lang="en-US" sz="3671">
                <a:solidFill>
                  <a:srgbClr val="000000"/>
                </a:solidFill>
                <a:latin typeface="DM Sans"/>
                <a:ea typeface="DM Sans"/>
                <a:cs typeface="DM Sans"/>
                <a:sym typeface="DM Sans"/>
              </a:rPr>
              <a:t>7. Do any specific anthropometric features (like height, reach, etc.) contribute to a victory?</a:t>
            </a:r>
          </a:p>
          <a:p>
            <a:pPr algn="ctr">
              <a:lnSpc>
                <a:spcPts val="5139"/>
              </a:lnSpc>
              <a:spcBef>
                <a:spcPct val="0"/>
              </a:spcBef>
            </a:pPr>
            <a:r>
              <a:rPr lang="en-US" sz="3671">
                <a:solidFill>
                  <a:srgbClr val="000000"/>
                </a:solidFill>
                <a:latin typeface="DM Sans"/>
                <a:ea typeface="DM Sans"/>
                <a:cs typeface="DM Sans"/>
                <a:sym typeface="DM Sans"/>
              </a:rPr>
              <a:t>8. Based on the findings, can we use the information to bet on a fighter?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p:nvPr/>
        </p:nvGrpSpPr>
        <p:grpSpPr>
          <a:xfrm rot="0">
            <a:off x="13897802" y="-1555135"/>
            <a:ext cx="6095369" cy="609536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B50">
                <a:alpha val="4706"/>
              </a:srgbClr>
            </a:solidFill>
          </p:spPr>
        </p:sp>
        <p:sp>
          <p:nvSpPr>
            <p:cNvPr name="TextBox 4" id="4"/>
            <p:cNvSpPr txBox="true"/>
            <p:nvPr/>
          </p:nvSpPr>
          <p:spPr>
            <a:xfrm>
              <a:off x="76200" y="38100"/>
              <a:ext cx="660400" cy="698500"/>
            </a:xfrm>
            <a:prstGeom prst="rect">
              <a:avLst/>
            </a:prstGeom>
          </p:spPr>
          <p:txBody>
            <a:bodyPr anchor="ctr" rtlCol="false" tIns="50389" lIns="50389" bIns="50389" rIns="50389"/>
            <a:lstStyle/>
            <a:p>
              <a:pPr algn="ctr">
                <a:lnSpc>
                  <a:spcPts val="2659"/>
                </a:lnSpc>
              </a:pPr>
            </a:p>
          </p:txBody>
        </p:sp>
      </p:grpSp>
      <p:grpSp>
        <p:nvGrpSpPr>
          <p:cNvPr name="Group 5" id="5"/>
          <p:cNvGrpSpPr/>
          <p:nvPr/>
        </p:nvGrpSpPr>
        <p:grpSpPr>
          <a:xfrm rot="0">
            <a:off x="-2741195" y="-951869"/>
            <a:ext cx="6095369" cy="609536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B50">
                <a:alpha val="4706"/>
              </a:srgbClr>
            </a:solidFill>
          </p:spPr>
        </p:sp>
        <p:sp>
          <p:nvSpPr>
            <p:cNvPr name="TextBox 7" id="7"/>
            <p:cNvSpPr txBox="true"/>
            <p:nvPr/>
          </p:nvSpPr>
          <p:spPr>
            <a:xfrm>
              <a:off x="76200" y="38100"/>
              <a:ext cx="660400" cy="698500"/>
            </a:xfrm>
            <a:prstGeom prst="rect">
              <a:avLst/>
            </a:prstGeom>
          </p:spPr>
          <p:txBody>
            <a:bodyPr anchor="ctr" rtlCol="false" tIns="50389" lIns="50389" bIns="50389" rIns="50389"/>
            <a:lstStyle/>
            <a:p>
              <a:pPr algn="ctr" marL="0" indent="0" lvl="0">
                <a:lnSpc>
                  <a:spcPts val="2659"/>
                </a:lnSpc>
                <a:spcBef>
                  <a:spcPct val="0"/>
                </a:spcBef>
              </a:pPr>
            </a:p>
          </p:txBody>
        </p:sp>
      </p:grpSp>
      <p:sp>
        <p:nvSpPr>
          <p:cNvPr name="TextBox 8" id="8"/>
          <p:cNvSpPr txBox="true"/>
          <p:nvPr/>
        </p:nvSpPr>
        <p:spPr>
          <a:xfrm rot="0">
            <a:off x="3725209" y="3456108"/>
            <a:ext cx="10875682" cy="2354792"/>
          </a:xfrm>
          <a:prstGeom prst="rect">
            <a:avLst/>
          </a:prstGeom>
        </p:spPr>
        <p:txBody>
          <a:bodyPr anchor="t" rtlCol="false" tIns="0" lIns="0" bIns="0" rIns="0">
            <a:spAutoFit/>
          </a:bodyPr>
          <a:lstStyle/>
          <a:p>
            <a:pPr algn="ctr">
              <a:lnSpc>
                <a:spcPts val="9082"/>
              </a:lnSpc>
            </a:pPr>
            <a:r>
              <a:rPr lang="en-US" sz="9082">
                <a:solidFill>
                  <a:srgbClr val="000000"/>
                </a:solidFill>
                <a:latin typeface="DM Sans"/>
                <a:ea typeface="DM Sans"/>
                <a:cs typeface="DM Sans"/>
                <a:sym typeface="DM Sans"/>
              </a:rPr>
              <a:t>UNDERSTANDING THE DATA</a:t>
            </a:r>
          </a:p>
        </p:txBody>
      </p:sp>
      <p:sp>
        <p:nvSpPr>
          <p:cNvPr name="Freeform 9" id="9"/>
          <p:cNvSpPr/>
          <p:nvPr/>
        </p:nvSpPr>
        <p:spPr>
          <a:xfrm flipH="false" flipV="false" rot="0">
            <a:off x="1537391" y="4484930"/>
            <a:ext cx="2130668" cy="658570"/>
          </a:xfrm>
          <a:custGeom>
            <a:avLst/>
            <a:gdLst/>
            <a:ahLst/>
            <a:cxnLst/>
            <a:rect r="r" b="b" t="t" l="l"/>
            <a:pathLst>
              <a:path h="658570" w="2130668">
                <a:moveTo>
                  <a:pt x="0" y="0"/>
                </a:moveTo>
                <a:lnTo>
                  <a:pt x="2130668" y="0"/>
                </a:lnTo>
                <a:lnTo>
                  <a:pt x="2130668" y="658570"/>
                </a:lnTo>
                <a:lnTo>
                  <a:pt x="0" y="658570"/>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4622911" y="4326702"/>
            <a:ext cx="2130668" cy="658570"/>
          </a:xfrm>
          <a:custGeom>
            <a:avLst/>
            <a:gdLst/>
            <a:ahLst/>
            <a:cxnLst/>
            <a:rect r="r" b="b" t="t" l="l"/>
            <a:pathLst>
              <a:path h="658570" w="2130668">
                <a:moveTo>
                  <a:pt x="0" y="0"/>
                </a:moveTo>
                <a:lnTo>
                  <a:pt x="2130668" y="0"/>
                </a:lnTo>
                <a:lnTo>
                  <a:pt x="2130668" y="658570"/>
                </a:lnTo>
                <a:lnTo>
                  <a:pt x="0" y="658570"/>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AutoShape 11" id="11"/>
          <p:cNvSpPr/>
          <p:nvPr/>
        </p:nvSpPr>
        <p:spPr>
          <a:xfrm>
            <a:off x="2602781" y="6898773"/>
            <a:ext cx="12832331" cy="0"/>
          </a:xfrm>
          <a:prstGeom prst="line">
            <a:avLst/>
          </a:prstGeom>
          <a:ln cap="flat" w="9525">
            <a:solidFill>
              <a:srgbClr val="000000"/>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7544397" y="0"/>
            <a:ext cx="10743603" cy="5143500"/>
          </a:xfrm>
          <a:custGeom>
            <a:avLst/>
            <a:gdLst/>
            <a:ahLst/>
            <a:cxnLst/>
            <a:rect r="r" b="b" t="t" l="l"/>
            <a:pathLst>
              <a:path h="5143500" w="10743603">
                <a:moveTo>
                  <a:pt x="0" y="0"/>
                </a:moveTo>
                <a:lnTo>
                  <a:pt x="10743603" y="0"/>
                </a:lnTo>
                <a:lnTo>
                  <a:pt x="10743603" y="5143500"/>
                </a:lnTo>
                <a:lnTo>
                  <a:pt x="0" y="5143500"/>
                </a:lnTo>
                <a:lnTo>
                  <a:pt x="0" y="0"/>
                </a:lnTo>
                <a:close/>
              </a:path>
            </a:pathLst>
          </a:custGeom>
          <a:blipFill>
            <a:blip r:embed="rId2"/>
            <a:stretch>
              <a:fillRect l="0" t="0" r="0" b="0"/>
            </a:stretch>
          </a:blipFill>
        </p:spPr>
      </p:sp>
      <p:sp>
        <p:nvSpPr>
          <p:cNvPr name="TextBox 3" id="3"/>
          <p:cNvSpPr txBox="true"/>
          <p:nvPr/>
        </p:nvSpPr>
        <p:spPr>
          <a:xfrm rot="0">
            <a:off x="1157233" y="933450"/>
            <a:ext cx="5474390" cy="854049"/>
          </a:xfrm>
          <a:prstGeom prst="rect">
            <a:avLst/>
          </a:prstGeom>
        </p:spPr>
        <p:txBody>
          <a:bodyPr anchor="t" rtlCol="false" tIns="0" lIns="0" bIns="0" rIns="0">
            <a:spAutoFit/>
          </a:bodyPr>
          <a:lstStyle/>
          <a:p>
            <a:pPr algn="l">
              <a:lnSpc>
                <a:spcPts val="6999"/>
              </a:lnSpc>
              <a:spcBef>
                <a:spcPct val="0"/>
              </a:spcBef>
            </a:pPr>
            <a:r>
              <a:rPr lang="en-US" b="true" sz="4999">
                <a:solidFill>
                  <a:srgbClr val="000000"/>
                </a:solidFill>
                <a:latin typeface="DM Sans Bold"/>
                <a:ea typeface="DM Sans Bold"/>
                <a:cs typeface="DM Sans Bold"/>
                <a:sym typeface="DM Sans Bold"/>
              </a:rPr>
              <a:t>Missing data</a:t>
            </a:r>
          </a:p>
        </p:txBody>
      </p:sp>
      <p:sp>
        <p:nvSpPr>
          <p:cNvPr name="TextBox 4" id="4"/>
          <p:cNvSpPr txBox="true"/>
          <p:nvPr/>
        </p:nvSpPr>
        <p:spPr>
          <a:xfrm rot="0">
            <a:off x="1157233" y="4464064"/>
            <a:ext cx="1798791" cy="606425"/>
          </a:xfrm>
          <a:prstGeom prst="rect">
            <a:avLst/>
          </a:prstGeom>
        </p:spPr>
        <p:txBody>
          <a:bodyPr anchor="t" rtlCol="false" tIns="0" lIns="0" bIns="0" rIns="0">
            <a:spAutoFit/>
          </a:bodyPr>
          <a:lstStyle/>
          <a:p>
            <a:pPr algn="ctr">
              <a:lnSpc>
                <a:spcPts val="4900"/>
              </a:lnSpc>
              <a:spcBef>
                <a:spcPct val="0"/>
              </a:spcBef>
            </a:pPr>
            <a:r>
              <a:rPr lang="en-US" b="true" sz="3500">
                <a:solidFill>
                  <a:srgbClr val="1800AD"/>
                </a:solidFill>
                <a:latin typeface="DM Sans Bold"/>
                <a:ea typeface="DM Sans Bold"/>
                <a:cs typeface="DM Sans Bold"/>
                <a:sym typeface="DM Sans Bold"/>
              </a:rPr>
              <a:t>Findings</a:t>
            </a:r>
          </a:p>
        </p:txBody>
      </p:sp>
      <p:sp>
        <p:nvSpPr>
          <p:cNvPr name="TextBox 5" id="5"/>
          <p:cNvSpPr txBox="true"/>
          <p:nvPr/>
        </p:nvSpPr>
        <p:spPr>
          <a:xfrm rot="0">
            <a:off x="612211" y="5549002"/>
            <a:ext cx="17487440" cy="3489433"/>
          </a:xfrm>
          <a:prstGeom prst="rect">
            <a:avLst/>
          </a:prstGeom>
        </p:spPr>
        <p:txBody>
          <a:bodyPr anchor="t" rtlCol="false" tIns="0" lIns="0" bIns="0" rIns="0">
            <a:spAutoFit/>
          </a:bodyPr>
          <a:lstStyle/>
          <a:p>
            <a:pPr algn="l" marL="539749" indent="-269875" lvl="1">
              <a:lnSpc>
                <a:spcPts val="3499"/>
              </a:lnSpc>
              <a:spcBef>
                <a:spcPct val="0"/>
              </a:spcBef>
              <a:buFont typeface="Arial"/>
              <a:buChar char="•"/>
            </a:pPr>
            <a:r>
              <a:rPr lang="en-US" b="true" sz="2499" strike="noStrike" u="none">
                <a:solidFill>
                  <a:srgbClr val="1800AD"/>
                </a:solidFill>
                <a:latin typeface="DM Sans Bold"/>
                <a:ea typeface="DM Sans Bold"/>
                <a:cs typeface="DM Sans Bold"/>
                <a:sym typeface="DM Sans Bold"/>
              </a:rPr>
              <a:t>54% of the features have NaN entries</a:t>
            </a:r>
          </a:p>
          <a:p>
            <a:pPr algn="l" marL="539749" indent="-269875" lvl="1">
              <a:lnSpc>
                <a:spcPts val="3499"/>
              </a:lnSpc>
              <a:spcBef>
                <a:spcPct val="0"/>
              </a:spcBef>
              <a:buFont typeface="Arial"/>
              <a:buChar char="•"/>
            </a:pPr>
            <a:r>
              <a:rPr lang="en-US" b="true" sz="2499" strike="noStrike" u="none">
                <a:solidFill>
                  <a:srgbClr val="1800AD"/>
                </a:solidFill>
                <a:latin typeface="DM Sans Bold"/>
                <a:ea typeface="DM Sans Bold"/>
                <a:cs typeface="DM Sans Bold"/>
                <a:sym typeface="DM Sans Bold"/>
              </a:rPr>
              <a:t>53% of these NaN features have 21 NaN entries, the rest ranges from 2% to 37% of NaN entries</a:t>
            </a:r>
          </a:p>
          <a:p>
            <a:pPr algn="l" marL="539749" indent="-269875" lvl="1">
              <a:lnSpc>
                <a:spcPts val="3499"/>
              </a:lnSpc>
              <a:spcBef>
                <a:spcPct val="0"/>
              </a:spcBef>
              <a:buFont typeface="Arial"/>
              <a:buChar char="•"/>
            </a:pPr>
            <a:r>
              <a:rPr lang="en-US" b="true" sz="2499" strike="noStrike" u="none">
                <a:solidFill>
                  <a:srgbClr val="1800AD"/>
                </a:solidFill>
                <a:latin typeface="DM Sans Bold"/>
                <a:ea typeface="DM Sans Bold"/>
                <a:cs typeface="DM Sans Bold"/>
                <a:sym typeface="DM Sans Bold"/>
              </a:rPr>
              <a:t>68% of the total pool of NaN entries are directly in the dataset as NaN, and the remaining 32% are in the form of NaN placeholders, like “-”, “---”, etc.</a:t>
            </a:r>
          </a:p>
          <a:p>
            <a:pPr algn="l" marL="539749" indent="-269875" lvl="1">
              <a:lnSpc>
                <a:spcPts val="3499"/>
              </a:lnSpc>
              <a:spcBef>
                <a:spcPct val="0"/>
              </a:spcBef>
              <a:buFont typeface="Arial"/>
              <a:buChar char="•"/>
            </a:pPr>
            <a:r>
              <a:rPr lang="en-US" b="true" sz="2499" strike="noStrike" u="none">
                <a:solidFill>
                  <a:srgbClr val="1800AD"/>
                </a:solidFill>
                <a:latin typeface="DM Sans Bold"/>
                <a:ea typeface="DM Sans Bold"/>
                <a:cs typeface="DM Sans Bold"/>
                <a:sym typeface="DM Sans Bold"/>
              </a:rPr>
              <a:t>54% of the pool of NaN placeholders like “-”, “---”, etc. are actually NaN placeholders, and the rest 46% of the pool is just 0s, as the reason is not that the data was recorded but not entered, but in fact, was not recorded, e.g. a fighter did not land any strikes.</a:t>
            </a:r>
          </a:p>
          <a:p>
            <a:pPr algn="l" marL="0" indent="0" lvl="0">
              <a:lnSpc>
                <a:spcPts val="3499"/>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p:nvPr/>
        </p:nvGrpSpPr>
        <p:grpSpPr>
          <a:xfrm rot="0">
            <a:off x="13897802" y="-1555135"/>
            <a:ext cx="6095369" cy="609536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B50">
                <a:alpha val="4706"/>
              </a:srgbClr>
            </a:solidFill>
          </p:spPr>
        </p:sp>
        <p:sp>
          <p:nvSpPr>
            <p:cNvPr name="TextBox 4" id="4"/>
            <p:cNvSpPr txBox="true"/>
            <p:nvPr/>
          </p:nvSpPr>
          <p:spPr>
            <a:xfrm>
              <a:off x="76200" y="38100"/>
              <a:ext cx="660400" cy="698500"/>
            </a:xfrm>
            <a:prstGeom prst="rect">
              <a:avLst/>
            </a:prstGeom>
          </p:spPr>
          <p:txBody>
            <a:bodyPr anchor="ctr" rtlCol="false" tIns="50389" lIns="50389" bIns="50389" rIns="50389"/>
            <a:lstStyle/>
            <a:p>
              <a:pPr algn="ctr">
                <a:lnSpc>
                  <a:spcPts val="2659"/>
                </a:lnSpc>
              </a:pPr>
            </a:p>
          </p:txBody>
        </p:sp>
      </p:grpSp>
      <p:grpSp>
        <p:nvGrpSpPr>
          <p:cNvPr name="Group 5" id="5"/>
          <p:cNvGrpSpPr/>
          <p:nvPr/>
        </p:nvGrpSpPr>
        <p:grpSpPr>
          <a:xfrm rot="0">
            <a:off x="-2741195" y="-951869"/>
            <a:ext cx="6095369" cy="609536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B50">
                <a:alpha val="4706"/>
              </a:srgbClr>
            </a:solidFill>
          </p:spPr>
        </p:sp>
        <p:sp>
          <p:nvSpPr>
            <p:cNvPr name="TextBox 7" id="7"/>
            <p:cNvSpPr txBox="true"/>
            <p:nvPr/>
          </p:nvSpPr>
          <p:spPr>
            <a:xfrm>
              <a:off x="76200" y="38100"/>
              <a:ext cx="660400" cy="698500"/>
            </a:xfrm>
            <a:prstGeom prst="rect">
              <a:avLst/>
            </a:prstGeom>
          </p:spPr>
          <p:txBody>
            <a:bodyPr anchor="ctr" rtlCol="false" tIns="50389" lIns="50389" bIns="50389" rIns="50389"/>
            <a:lstStyle/>
            <a:p>
              <a:pPr algn="ctr" marL="0" indent="0" lvl="0">
                <a:lnSpc>
                  <a:spcPts val="2659"/>
                </a:lnSpc>
                <a:spcBef>
                  <a:spcPct val="0"/>
                </a:spcBef>
              </a:pPr>
            </a:p>
          </p:txBody>
        </p:sp>
      </p:grpSp>
      <p:sp>
        <p:nvSpPr>
          <p:cNvPr name="TextBox 8" id="8"/>
          <p:cNvSpPr txBox="true"/>
          <p:nvPr/>
        </p:nvSpPr>
        <p:spPr>
          <a:xfrm rot="0">
            <a:off x="3677584" y="3456108"/>
            <a:ext cx="10875682" cy="2354792"/>
          </a:xfrm>
          <a:prstGeom prst="rect">
            <a:avLst/>
          </a:prstGeom>
        </p:spPr>
        <p:txBody>
          <a:bodyPr anchor="t" rtlCol="false" tIns="0" lIns="0" bIns="0" rIns="0">
            <a:spAutoFit/>
          </a:bodyPr>
          <a:lstStyle/>
          <a:p>
            <a:pPr algn="ctr">
              <a:lnSpc>
                <a:spcPts val="9082"/>
              </a:lnSpc>
            </a:pPr>
            <a:r>
              <a:rPr lang="en-US" sz="9082">
                <a:solidFill>
                  <a:srgbClr val="000000"/>
                </a:solidFill>
                <a:latin typeface="DM Sans"/>
                <a:ea typeface="DM Sans"/>
                <a:cs typeface="DM Sans"/>
                <a:sym typeface="DM Sans"/>
              </a:rPr>
              <a:t>UNIVARIATE ANALYSIS</a:t>
            </a:r>
          </a:p>
        </p:txBody>
      </p:sp>
      <p:sp>
        <p:nvSpPr>
          <p:cNvPr name="Freeform 9" id="9"/>
          <p:cNvSpPr/>
          <p:nvPr/>
        </p:nvSpPr>
        <p:spPr>
          <a:xfrm flipH="false" flipV="false" rot="0">
            <a:off x="1537391" y="4484930"/>
            <a:ext cx="2130668" cy="658570"/>
          </a:xfrm>
          <a:custGeom>
            <a:avLst/>
            <a:gdLst/>
            <a:ahLst/>
            <a:cxnLst/>
            <a:rect r="r" b="b" t="t" l="l"/>
            <a:pathLst>
              <a:path h="658570" w="2130668">
                <a:moveTo>
                  <a:pt x="0" y="0"/>
                </a:moveTo>
                <a:lnTo>
                  <a:pt x="2130668" y="0"/>
                </a:lnTo>
                <a:lnTo>
                  <a:pt x="2130668" y="658570"/>
                </a:lnTo>
                <a:lnTo>
                  <a:pt x="0" y="658570"/>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4622911" y="4326702"/>
            <a:ext cx="2130668" cy="658570"/>
          </a:xfrm>
          <a:custGeom>
            <a:avLst/>
            <a:gdLst/>
            <a:ahLst/>
            <a:cxnLst/>
            <a:rect r="r" b="b" t="t" l="l"/>
            <a:pathLst>
              <a:path h="658570" w="2130668">
                <a:moveTo>
                  <a:pt x="0" y="0"/>
                </a:moveTo>
                <a:lnTo>
                  <a:pt x="2130668" y="0"/>
                </a:lnTo>
                <a:lnTo>
                  <a:pt x="2130668" y="658570"/>
                </a:lnTo>
                <a:lnTo>
                  <a:pt x="0" y="658570"/>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AutoShape 11" id="11"/>
          <p:cNvSpPr/>
          <p:nvPr/>
        </p:nvSpPr>
        <p:spPr>
          <a:xfrm>
            <a:off x="2602781" y="6898773"/>
            <a:ext cx="12832331" cy="0"/>
          </a:xfrm>
          <a:prstGeom prst="line">
            <a:avLst/>
          </a:prstGeom>
          <a:ln cap="flat" w="9525">
            <a:solidFill>
              <a:srgbClr val="000000"/>
            </a:solidFill>
            <a:prstDash val="solid"/>
            <a:headEnd type="none" len="sm" w="sm"/>
            <a:tailEnd type="none" len="sm" w="sm"/>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9493136" y="0"/>
            <a:ext cx="8794864" cy="4298490"/>
          </a:xfrm>
          <a:custGeom>
            <a:avLst/>
            <a:gdLst/>
            <a:ahLst/>
            <a:cxnLst/>
            <a:rect r="r" b="b" t="t" l="l"/>
            <a:pathLst>
              <a:path h="4298490" w="8794864">
                <a:moveTo>
                  <a:pt x="0" y="0"/>
                </a:moveTo>
                <a:lnTo>
                  <a:pt x="8794864" y="0"/>
                </a:lnTo>
                <a:lnTo>
                  <a:pt x="8794864" y="4298490"/>
                </a:lnTo>
                <a:lnTo>
                  <a:pt x="0" y="4298490"/>
                </a:lnTo>
                <a:lnTo>
                  <a:pt x="0" y="0"/>
                </a:lnTo>
                <a:close/>
              </a:path>
            </a:pathLst>
          </a:custGeom>
          <a:blipFill>
            <a:blip r:embed="rId2"/>
            <a:stretch>
              <a:fillRect l="0" t="0" r="0" b="0"/>
            </a:stretch>
          </a:blipFill>
        </p:spPr>
      </p:sp>
      <p:sp>
        <p:nvSpPr>
          <p:cNvPr name="Freeform 3" id="3"/>
          <p:cNvSpPr/>
          <p:nvPr/>
        </p:nvSpPr>
        <p:spPr>
          <a:xfrm flipH="false" flipV="false" rot="0">
            <a:off x="9493136" y="4857586"/>
            <a:ext cx="8794864" cy="4857026"/>
          </a:xfrm>
          <a:custGeom>
            <a:avLst/>
            <a:gdLst/>
            <a:ahLst/>
            <a:cxnLst/>
            <a:rect r="r" b="b" t="t" l="l"/>
            <a:pathLst>
              <a:path h="4857026" w="8794864">
                <a:moveTo>
                  <a:pt x="0" y="0"/>
                </a:moveTo>
                <a:lnTo>
                  <a:pt x="8794864" y="0"/>
                </a:lnTo>
                <a:lnTo>
                  <a:pt x="8794864" y="4857026"/>
                </a:lnTo>
                <a:lnTo>
                  <a:pt x="0" y="4857026"/>
                </a:lnTo>
                <a:lnTo>
                  <a:pt x="0" y="0"/>
                </a:lnTo>
                <a:close/>
              </a:path>
            </a:pathLst>
          </a:custGeom>
          <a:blipFill>
            <a:blip r:embed="rId3"/>
            <a:stretch>
              <a:fillRect l="0" t="-4096" r="0" b="-4096"/>
            </a:stretch>
          </a:blipFill>
        </p:spPr>
      </p:sp>
      <p:sp>
        <p:nvSpPr>
          <p:cNvPr name="TextBox 4" id="4"/>
          <p:cNvSpPr txBox="true"/>
          <p:nvPr/>
        </p:nvSpPr>
        <p:spPr>
          <a:xfrm rot="0">
            <a:off x="763174" y="3453133"/>
            <a:ext cx="1798791" cy="606425"/>
          </a:xfrm>
          <a:prstGeom prst="rect">
            <a:avLst/>
          </a:prstGeom>
        </p:spPr>
        <p:txBody>
          <a:bodyPr anchor="t" rtlCol="false" tIns="0" lIns="0" bIns="0" rIns="0">
            <a:spAutoFit/>
          </a:bodyPr>
          <a:lstStyle/>
          <a:p>
            <a:pPr algn="ctr">
              <a:lnSpc>
                <a:spcPts val="4900"/>
              </a:lnSpc>
              <a:spcBef>
                <a:spcPct val="0"/>
              </a:spcBef>
            </a:pPr>
            <a:r>
              <a:rPr lang="en-US" b="true" sz="3500">
                <a:solidFill>
                  <a:srgbClr val="1800AD"/>
                </a:solidFill>
                <a:latin typeface="DM Sans Bold"/>
                <a:ea typeface="DM Sans Bold"/>
                <a:cs typeface="DM Sans Bold"/>
                <a:sym typeface="DM Sans Bold"/>
              </a:rPr>
              <a:t>Findings</a:t>
            </a:r>
          </a:p>
        </p:txBody>
      </p:sp>
      <p:sp>
        <p:nvSpPr>
          <p:cNvPr name="TextBox 5" id="5"/>
          <p:cNvSpPr txBox="true"/>
          <p:nvPr/>
        </p:nvSpPr>
        <p:spPr>
          <a:xfrm rot="0">
            <a:off x="248880" y="4519601"/>
            <a:ext cx="8349206" cy="6144925"/>
          </a:xfrm>
          <a:prstGeom prst="rect">
            <a:avLst/>
          </a:prstGeom>
        </p:spPr>
        <p:txBody>
          <a:bodyPr anchor="t" rtlCol="false" tIns="0" lIns="0" bIns="0" rIns="0">
            <a:spAutoFit/>
          </a:bodyPr>
          <a:lstStyle/>
          <a:p>
            <a:pPr algn="l" marL="635264" indent="-317632" lvl="1">
              <a:lnSpc>
                <a:spcPts val="4119"/>
              </a:lnSpc>
              <a:buFont typeface="Arial"/>
              <a:buChar char="•"/>
            </a:pPr>
            <a:r>
              <a:rPr lang="en-US" sz="2942">
                <a:solidFill>
                  <a:srgbClr val="1800AD"/>
                </a:solidFill>
                <a:latin typeface="DM Sans"/>
                <a:ea typeface="DM Sans"/>
                <a:cs typeface="DM Sans"/>
                <a:sym typeface="DM Sans"/>
              </a:rPr>
              <a:t>The </a:t>
            </a:r>
            <a:r>
              <a:rPr lang="en-US" b="true" sz="2942">
                <a:solidFill>
                  <a:srgbClr val="1800AD"/>
                </a:solidFill>
                <a:latin typeface="DM Sans Bold"/>
                <a:ea typeface="DM Sans Bold"/>
                <a:cs typeface="DM Sans Bold"/>
                <a:sym typeface="DM Sans Bold"/>
              </a:rPr>
              <a:t>US takes 70.8%</a:t>
            </a:r>
            <a:r>
              <a:rPr lang="en-US" sz="2942">
                <a:solidFill>
                  <a:srgbClr val="1800AD"/>
                </a:solidFill>
                <a:latin typeface="DM Sans"/>
                <a:ea typeface="DM Sans"/>
                <a:cs typeface="DM Sans"/>
                <a:sym typeface="DM Sans"/>
              </a:rPr>
              <a:t> of the total pool of the countries, where UFC events were hosted</a:t>
            </a:r>
          </a:p>
          <a:p>
            <a:pPr algn="l" marL="635264" indent="-317632" lvl="1">
              <a:lnSpc>
                <a:spcPts val="4119"/>
              </a:lnSpc>
              <a:buFont typeface="Arial"/>
              <a:buChar char="•"/>
            </a:pPr>
            <a:r>
              <a:rPr lang="en-US" sz="2942">
                <a:solidFill>
                  <a:srgbClr val="1800AD"/>
                </a:solidFill>
                <a:latin typeface="DM Sans"/>
                <a:ea typeface="DM Sans"/>
                <a:cs typeface="DM Sans"/>
                <a:sym typeface="DM Sans"/>
              </a:rPr>
              <a:t>Followed by Brazil, Canada, The UK, UAE, Australia, Japan, Mexico, Germany, China, Sweden, Singapore, New Zealand, Russia, Ireland, France, South Korea, Poland, Netherlands, Saudi Arabia</a:t>
            </a:r>
          </a:p>
          <a:p>
            <a:pPr algn="l" marL="635264" indent="-317632" lvl="1">
              <a:lnSpc>
                <a:spcPts val="4119"/>
              </a:lnSpc>
              <a:buFont typeface="Arial"/>
              <a:buChar char="•"/>
            </a:pPr>
            <a:r>
              <a:rPr lang="en-US" sz="2942">
                <a:solidFill>
                  <a:srgbClr val="1800AD"/>
                </a:solidFill>
                <a:latin typeface="DM Sans"/>
                <a:ea typeface="DM Sans"/>
                <a:cs typeface="DM Sans"/>
                <a:sym typeface="DM Sans"/>
              </a:rPr>
              <a:t>Factors like regulation, culture, fanbase, location,  infrastructure, government support and others affect these rankings</a:t>
            </a:r>
          </a:p>
          <a:p>
            <a:pPr algn="l">
              <a:lnSpc>
                <a:spcPts val="4119"/>
              </a:lnSpc>
            </a:pPr>
          </a:p>
          <a:p>
            <a:pPr algn="l">
              <a:lnSpc>
                <a:spcPts val="4119"/>
              </a:lnSpc>
            </a:pPr>
          </a:p>
        </p:txBody>
      </p:sp>
      <p:sp>
        <p:nvSpPr>
          <p:cNvPr name="TextBox 6" id="6"/>
          <p:cNvSpPr txBox="true"/>
          <p:nvPr/>
        </p:nvSpPr>
        <p:spPr>
          <a:xfrm rot="0">
            <a:off x="634641" y="554696"/>
            <a:ext cx="8349206" cy="2150151"/>
          </a:xfrm>
          <a:prstGeom prst="rect">
            <a:avLst/>
          </a:prstGeom>
        </p:spPr>
        <p:txBody>
          <a:bodyPr anchor="t" rtlCol="false" tIns="0" lIns="0" bIns="0" rIns="0">
            <a:spAutoFit/>
          </a:bodyPr>
          <a:lstStyle/>
          <a:p>
            <a:pPr algn="ctr">
              <a:lnSpc>
                <a:spcPts val="5719"/>
              </a:lnSpc>
            </a:pPr>
            <a:r>
              <a:rPr lang="en-US" sz="3999" b="true">
                <a:solidFill>
                  <a:srgbClr val="000000"/>
                </a:solidFill>
                <a:latin typeface="DM Sans Bold"/>
                <a:ea typeface="DM Sans Bold"/>
                <a:cs typeface="DM Sans Bold"/>
                <a:sym typeface="DM Sans Bold"/>
              </a:rPr>
              <a:t>Question #1. </a:t>
            </a:r>
            <a:r>
              <a:rPr lang="en-US" b="true" sz="3999">
                <a:solidFill>
                  <a:srgbClr val="000000"/>
                </a:solidFill>
                <a:latin typeface="DM Sans Bold"/>
                <a:ea typeface="DM Sans Bold"/>
                <a:cs typeface="DM Sans Bold"/>
                <a:sym typeface="DM Sans Bold"/>
              </a:rPr>
              <a:t>What are the most popular locations where UFC hosts its events? (Countries)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763174" y="3258515"/>
            <a:ext cx="1798791" cy="606425"/>
          </a:xfrm>
          <a:prstGeom prst="rect">
            <a:avLst/>
          </a:prstGeom>
        </p:spPr>
        <p:txBody>
          <a:bodyPr anchor="t" rtlCol="false" tIns="0" lIns="0" bIns="0" rIns="0">
            <a:spAutoFit/>
          </a:bodyPr>
          <a:lstStyle/>
          <a:p>
            <a:pPr algn="ctr">
              <a:lnSpc>
                <a:spcPts val="4900"/>
              </a:lnSpc>
              <a:spcBef>
                <a:spcPct val="0"/>
              </a:spcBef>
            </a:pPr>
            <a:r>
              <a:rPr lang="en-US" b="true" sz="3500">
                <a:solidFill>
                  <a:srgbClr val="1800AD"/>
                </a:solidFill>
                <a:latin typeface="DM Sans Bold"/>
                <a:ea typeface="DM Sans Bold"/>
                <a:cs typeface="DM Sans Bold"/>
                <a:sym typeface="DM Sans Bold"/>
              </a:rPr>
              <a:t>Findings</a:t>
            </a:r>
          </a:p>
        </p:txBody>
      </p:sp>
      <p:sp>
        <p:nvSpPr>
          <p:cNvPr name="TextBox 3" id="3"/>
          <p:cNvSpPr txBox="true"/>
          <p:nvPr/>
        </p:nvSpPr>
        <p:spPr>
          <a:xfrm rot="0">
            <a:off x="269620" y="4381632"/>
            <a:ext cx="8349206" cy="5116253"/>
          </a:xfrm>
          <a:prstGeom prst="rect">
            <a:avLst/>
          </a:prstGeom>
        </p:spPr>
        <p:txBody>
          <a:bodyPr anchor="t" rtlCol="false" tIns="0" lIns="0" bIns="0" rIns="0">
            <a:spAutoFit/>
          </a:bodyPr>
          <a:lstStyle/>
          <a:p>
            <a:pPr algn="l" marL="635264" indent="-317632" lvl="1">
              <a:lnSpc>
                <a:spcPts val="4119"/>
              </a:lnSpc>
              <a:buFont typeface="Arial"/>
              <a:buChar char="•"/>
            </a:pPr>
            <a:r>
              <a:rPr lang="en-US" b="true" sz="2942">
                <a:solidFill>
                  <a:srgbClr val="1800AD"/>
                </a:solidFill>
                <a:latin typeface="DM Sans Bold"/>
                <a:ea typeface="DM Sans Bold"/>
                <a:cs typeface="DM Sans Bold"/>
                <a:sym typeface="DM Sans Bold"/>
              </a:rPr>
              <a:t>Nevada</a:t>
            </a:r>
            <a:r>
              <a:rPr lang="en-US" sz="2942">
                <a:solidFill>
                  <a:srgbClr val="1800AD"/>
                </a:solidFill>
                <a:latin typeface="DM Sans"/>
                <a:ea typeface="DM Sans"/>
                <a:cs typeface="DM Sans"/>
                <a:sym typeface="DM Sans"/>
              </a:rPr>
              <a:t>, the fight capital of the world, </a:t>
            </a:r>
            <a:r>
              <a:rPr lang="en-US" b="true" sz="2942">
                <a:solidFill>
                  <a:srgbClr val="1800AD"/>
                </a:solidFill>
                <a:latin typeface="DM Sans Bold"/>
                <a:ea typeface="DM Sans Bold"/>
                <a:cs typeface="DM Sans Bold"/>
                <a:sym typeface="DM Sans Bold"/>
              </a:rPr>
              <a:t>takes 48.8%</a:t>
            </a:r>
            <a:r>
              <a:rPr lang="en-US" sz="2942">
                <a:solidFill>
                  <a:srgbClr val="1800AD"/>
                </a:solidFill>
                <a:latin typeface="DM Sans"/>
                <a:ea typeface="DM Sans"/>
                <a:cs typeface="DM Sans"/>
                <a:sym typeface="DM Sans"/>
              </a:rPr>
              <a:t> of the total pool of states</a:t>
            </a:r>
          </a:p>
          <a:p>
            <a:pPr algn="l" marL="635264" indent="-317632" lvl="1">
              <a:lnSpc>
                <a:spcPts val="4119"/>
              </a:lnSpc>
              <a:buFont typeface="Arial"/>
              <a:buChar char="•"/>
            </a:pPr>
            <a:r>
              <a:rPr lang="en-US" sz="2942">
                <a:solidFill>
                  <a:srgbClr val="1800AD"/>
                </a:solidFill>
                <a:latin typeface="DM Sans"/>
                <a:ea typeface="DM Sans"/>
                <a:cs typeface="DM Sans"/>
                <a:sym typeface="DM Sans"/>
              </a:rPr>
              <a:t>Followed by California, Texas, Florida, New Jersey, New York, Colorado, Louisiana, Illionois, North Carolina, Massachusetts, Tennessee, Ohio and others.</a:t>
            </a:r>
          </a:p>
          <a:p>
            <a:pPr algn="l" marL="635264" indent="-317632" lvl="1">
              <a:lnSpc>
                <a:spcPts val="4119"/>
              </a:lnSpc>
              <a:buFont typeface="Arial"/>
              <a:buChar char="•"/>
            </a:pPr>
            <a:r>
              <a:rPr lang="en-US" sz="2942">
                <a:solidFill>
                  <a:srgbClr val="1800AD"/>
                </a:solidFill>
                <a:latin typeface="DM Sans"/>
                <a:ea typeface="DM Sans"/>
                <a:cs typeface="DM Sans"/>
                <a:sym typeface="DM Sans"/>
              </a:rPr>
              <a:t>Factors like the cultural role, regulation, fanbase, “status” and media perception, population,  and others affect these rankings.</a:t>
            </a:r>
          </a:p>
        </p:txBody>
      </p:sp>
      <p:sp>
        <p:nvSpPr>
          <p:cNvPr name="TextBox 4" id="4"/>
          <p:cNvSpPr txBox="true"/>
          <p:nvPr/>
        </p:nvSpPr>
        <p:spPr>
          <a:xfrm rot="0">
            <a:off x="406964" y="643229"/>
            <a:ext cx="8349206" cy="2150151"/>
          </a:xfrm>
          <a:prstGeom prst="rect">
            <a:avLst/>
          </a:prstGeom>
        </p:spPr>
        <p:txBody>
          <a:bodyPr anchor="t" rtlCol="false" tIns="0" lIns="0" bIns="0" rIns="0">
            <a:spAutoFit/>
          </a:bodyPr>
          <a:lstStyle/>
          <a:p>
            <a:pPr algn="ctr">
              <a:lnSpc>
                <a:spcPts val="5719"/>
              </a:lnSpc>
            </a:pPr>
            <a:r>
              <a:rPr lang="en-US" sz="3999" b="true">
                <a:solidFill>
                  <a:srgbClr val="000000"/>
                </a:solidFill>
                <a:latin typeface="DM Sans Bold"/>
                <a:ea typeface="DM Sans Bold"/>
                <a:cs typeface="DM Sans Bold"/>
                <a:sym typeface="DM Sans Bold"/>
              </a:rPr>
              <a:t>Question #1. </a:t>
            </a:r>
            <a:r>
              <a:rPr lang="en-US" b="true" sz="3999">
                <a:solidFill>
                  <a:srgbClr val="000000"/>
                </a:solidFill>
                <a:latin typeface="DM Sans Bold"/>
                <a:ea typeface="DM Sans Bold"/>
                <a:cs typeface="DM Sans Bold"/>
                <a:sym typeface="DM Sans Bold"/>
              </a:rPr>
              <a:t>What are the most popular locations where UFC hosts its events? (States)</a:t>
            </a:r>
          </a:p>
        </p:txBody>
      </p:sp>
      <p:sp>
        <p:nvSpPr>
          <p:cNvPr name="Freeform 5" id="5"/>
          <p:cNvSpPr/>
          <p:nvPr/>
        </p:nvSpPr>
        <p:spPr>
          <a:xfrm flipH="false" flipV="false" rot="0">
            <a:off x="9493136" y="388547"/>
            <a:ext cx="8794864" cy="4754953"/>
          </a:xfrm>
          <a:custGeom>
            <a:avLst/>
            <a:gdLst/>
            <a:ahLst/>
            <a:cxnLst/>
            <a:rect r="r" b="b" t="t" l="l"/>
            <a:pathLst>
              <a:path h="4754953" w="8794864">
                <a:moveTo>
                  <a:pt x="0" y="0"/>
                </a:moveTo>
                <a:lnTo>
                  <a:pt x="8794864" y="0"/>
                </a:lnTo>
                <a:lnTo>
                  <a:pt x="8794864" y="4754953"/>
                </a:lnTo>
                <a:lnTo>
                  <a:pt x="0" y="4754953"/>
                </a:lnTo>
                <a:lnTo>
                  <a:pt x="0" y="0"/>
                </a:lnTo>
                <a:close/>
              </a:path>
            </a:pathLst>
          </a:custGeom>
          <a:blipFill>
            <a:blip r:embed="rId2"/>
            <a:stretch>
              <a:fillRect l="-1727" t="0" r="-1727" b="-4287"/>
            </a:stretch>
          </a:blipFill>
        </p:spPr>
      </p:sp>
      <p:sp>
        <p:nvSpPr>
          <p:cNvPr name="Freeform 6" id="6"/>
          <p:cNvSpPr/>
          <p:nvPr/>
        </p:nvSpPr>
        <p:spPr>
          <a:xfrm flipH="false" flipV="false" rot="0">
            <a:off x="9405852" y="5317984"/>
            <a:ext cx="8969432" cy="4651686"/>
          </a:xfrm>
          <a:custGeom>
            <a:avLst/>
            <a:gdLst/>
            <a:ahLst/>
            <a:cxnLst/>
            <a:rect r="r" b="b" t="t" l="l"/>
            <a:pathLst>
              <a:path h="4651686" w="8969432">
                <a:moveTo>
                  <a:pt x="0" y="0"/>
                </a:moveTo>
                <a:lnTo>
                  <a:pt x="8969432" y="0"/>
                </a:lnTo>
                <a:lnTo>
                  <a:pt x="8969432" y="4651686"/>
                </a:lnTo>
                <a:lnTo>
                  <a:pt x="0" y="4651686"/>
                </a:lnTo>
                <a:lnTo>
                  <a:pt x="0" y="0"/>
                </a:lnTo>
                <a:close/>
              </a:path>
            </a:pathLst>
          </a:custGeom>
          <a:blipFill>
            <a:blip r:embed="rId3"/>
            <a:stretch>
              <a:fillRect l="0" t="-1820" r="0" b="-182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8364414" y="0"/>
            <a:ext cx="9923586" cy="4837748"/>
          </a:xfrm>
          <a:custGeom>
            <a:avLst/>
            <a:gdLst/>
            <a:ahLst/>
            <a:cxnLst/>
            <a:rect r="r" b="b" t="t" l="l"/>
            <a:pathLst>
              <a:path h="4837748" w="9923586">
                <a:moveTo>
                  <a:pt x="0" y="0"/>
                </a:moveTo>
                <a:lnTo>
                  <a:pt x="9923586" y="0"/>
                </a:lnTo>
                <a:lnTo>
                  <a:pt x="9923586" y="4837748"/>
                </a:lnTo>
                <a:lnTo>
                  <a:pt x="0" y="4837748"/>
                </a:lnTo>
                <a:lnTo>
                  <a:pt x="0" y="0"/>
                </a:lnTo>
                <a:close/>
              </a:path>
            </a:pathLst>
          </a:custGeom>
          <a:blipFill>
            <a:blip r:embed="rId2"/>
            <a:stretch>
              <a:fillRect l="0" t="0" r="0" b="0"/>
            </a:stretch>
          </a:blipFill>
        </p:spPr>
      </p:sp>
      <p:sp>
        <p:nvSpPr>
          <p:cNvPr name="TextBox 3" id="3"/>
          <p:cNvSpPr txBox="true"/>
          <p:nvPr/>
        </p:nvSpPr>
        <p:spPr>
          <a:xfrm rot="0">
            <a:off x="721694" y="3668246"/>
            <a:ext cx="1798791" cy="606425"/>
          </a:xfrm>
          <a:prstGeom prst="rect">
            <a:avLst/>
          </a:prstGeom>
        </p:spPr>
        <p:txBody>
          <a:bodyPr anchor="t" rtlCol="false" tIns="0" lIns="0" bIns="0" rIns="0">
            <a:spAutoFit/>
          </a:bodyPr>
          <a:lstStyle/>
          <a:p>
            <a:pPr algn="ctr">
              <a:lnSpc>
                <a:spcPts val="4900"/>
              </a:lnSpc>
              <a:spcBef>
                <a:spcPct val="0"/>
              </a:spcBef>
            </a:pPr>
            <a:r>
              <a:rPr lang="en-US" b="true" sz="3500">
                <a:solidFill>
                  <a:srgbClr val="1800AD"/>
                </a:solidFill>
                <a:latin typeface="DM Sans Bold"/>
                <a:ea typeface="DM Sans Bold"/>
                <a:cs typeface="DM Sans Bold"/>
                <a:sym typeface="DM Sans Bold"/>
              </a:rPr>
              <a:t>Findings</a:t>
            </a:r>
          </a:p>
        </p:txBody>
      </p:sp>
      <p:sp>
        <p:nvSpPr>
          <p:cNvPr name="TextBox 4" id="4"/>
          <p:cNvSpPr txBox="true"/>
          <p:nvPr/>
        </p:nvSpPr>
        <p:spPr>
          <a:xfrm rot="0">
            <a:off x="0" y="4935630"/>
            <a:ext cx="18288000" cy="4836072"/>
          </a:xfrm>
          <a:prstGeom prst="rect">
            <a:avLst/>
          </a:prstGeom>
        </p:spPr>
        <p:txBody>
          <a:bodyPr anchor="t" rtlCol="false" tIns="0" lIns="0" bIns="0" rIns="0">
            <a:spAutoFit/>
          </a:bodyPr>
          <a:lstStyle/>
          <a:p>
            <a:pPr algn="l" marL="590223" indent="-295112" lvl="1">
              <a:lnSpc>
                <a:spcPts val="3827"/>
              </a:lnSpc>
              <a:buFont typeface="Arial"/>
              <a:buChar char="•"/>
            </a:pPr>
            <a:r>
              <a:rPr lang="en-US" sz="2733">
                <a:solidFill>
                  <a:srgbClr val="1800AD"/>
                </a:solidFill>
                <a:latin typeface="DM Sans"/>
                <a:ea typeface="DM Sans"/>
                <a:cs typeface="DM Sans"/>
                <a:sym typeface="DM Sans"/>
              </a:rPr>
              <a:t>UFC started out with initial steady growth throughout 1995-2004 with an average of 4 annual events</a:t>
            </a:r>
          </a:p>
          <a:p>
            <a:pPr algn="l" marL="590223" indent="-295112" lvl="1">
              <a:lnSpc>
                <a:spcPts val="3827"/>
              </a:lnSpc>
              <a:buFont typeface="Arial"/>
              <a:buChar char="•"/>
            </a:pPr>
            <a:r>
              <a:rPr lang="en-US" sz="2733">
                <a:solidFill>
                  <a:srgbClr val="1800AD"/>
                </a:solidFill>
                <a:latin typeface="DM Sans"/>
                <a:ea typeface="DM Sans"/>
                <a:cs typeface="DM Sans"/>
                <a:sym typeface="DM Sans"/>
              </a:rPr>
              <a:t>Then, the 2005-2010 rapid growth period was fueled by a </a:t>
            </a:r>
            <a:r>
              <a:rPr lang="en-US" b="true" sz="2733">
                <a:solidFill>
                  <a:srgbClr val="1800AD"/>
                </a:solidFill>
                <a:latin typeface="DM Sans Bold"/>
                <a:ea typeface="DM Sans Bold"/>
                <a:cs typeface="DM Sans Bold"/>
                <a:sym typeface="DM Sans Bold"/>
              </a:rPr>
              <a:t>deal with Spike TV</a:t>
            </a:r>
            <a:r>
              <a:rPr lang="en-US" sz="2733">
                <a:solidFill>
                  <a:srgbClr val="1800AD"/>
                </a:solidFill>
                <a:latin typeface="DM Sans"/>
                <a:ea typeface="DM Sans"/>
                <a:cs typeface="DM Sans"/>
                <a:sym typeface="DM Sans"/>
              </a:rPr>
              <a:t> to broadcast the Ultimate Fighter show, at the same time UFC was starting to being taken as a </a:t>
            </a:r>
            <a:r>
              <a:rPr lang="en-US" b="true" sz="2733">
                <a:solidFill>
                  <a:srgbClr val="1800AD"/>
                </a:solidFill>
                <a:latin typeface="DM Sans Bold"/>
                <a:ea typeface="DM Sans Bold"/>
                <a:cs typeface="DM Sans Bold"/>
                <a:sym typeface="DM Sans Bold"/>
              </a:rPr>
              <a:t>legitimate sports property</a:t>
            </a:r>
            <a:r>
              <a:rPr lang="en-US" sz="2733">
                <a:solidFill>
                  <a:srgbClr val="1800AD"/>
                </a:solidFill>
                <a:latin typeface="DM Sans"/>
                <a:ea typeface="DM Sans"/>
                <a:cs typeface="DM Sans"/>
                <a:sym typeface="DM Sans"/>
              </a:rPr>
              <a:t>.</a:t>
            </a:r>
          </a:p>
          <a:p>
            <a:pPr algn="l" marL="590223" indent="-295112" lvl="1">
              <a:lnSpc>
                <a:spcPts val="3827"/>
              </a:lnSpc>
              <a:buFont typeface="Arial"/>
              <a:buChar char="•"/>
            </a:pPr>
            <a:r>
              <a:rPr lang="en-US" sz="2733">
                <a:solidFill>
                  <a:srgbClr val="1800AD"/>
                </a:solidFill>
                <a:latin typeface="DM Sans"/>
                <a:ea typeface="DM Sans"/>
                <a:cs typeface="DM Sans"/>
                <a:sym typeface="DM Sans"/>
              </a:rPr>
              <a:t>In 2011-2014 UFC </a:t>
            </a:r>
            <a:r>
              <a:rPr lang="en-US" b="true" sz="2733">
                <a:solidFill>
                  <a:srgbClr val="1800AD"/>
                </a:solidFill>
                <a:latin typeface="DM Sans Bold"/>
                <a:ea typeface="DM Sans Bold"/>
                <a:cs typeface="DM Sans Bold"/>
                <a:sym typeface="DM Sans Bold"/>
              </a:rPr>
              <a:t>entered  Brazil, Asia, and Europe</a:t>
            </a:r>
            <a:r>
              <a:rPr lang="en-US" sz="2733">
                <a:solidFill>
                  <a:srgbClr val="1800AD"/>
                </a:solidFill>
                <a:latin typeface="DM Sans"/>
                <a:ea typeface="DM Sans"/>
                <a:cs typeface="DM Sans"/>
                <a:sym typeface="DM Sans"/>
              </a:rPr>
              <a:t>. Led to a jump of from 27 events annually to 46.</a:t>
            </a:r>
          </a:p>
          <a:p>
            <a:pPr algn="l" marL="590223" indent="-295112" lvl="1">
              <a:lnSpc>
                <a:spcPts val="3827"/>
              </a:lnSpc>
              <a:buFont typeface="Arial"/>
              <a:buChar char="•"/>
            </a:pPr>
            <a:r>
              <a:rPr lang="en-US" sz="2733">
                <a:solidFill>
                  <a:srgbClr val="1800AD"/>
                </a:solidFill>
                <a:latin typeface="DM Sans"/>
                <a:ea typeface="DM Sans"/>
                <a:cs typeface="DM Sans"/>
                <a:sym typeface="DM Sans"/>
              </a:rPr>
              <a:t>In 2015-2019 UFC </a:t>
            </a:r>
            <a:r>
              <a:rPr lang="en-US" b="true" sz="2733">
                <a:solidFill>
                  <a:srgbClr val="1800AD"/>
                </a:solidFill>
                <a:latin typeface="DM Sans Bold"/>
                <a:ea typeface="DM Sans Bold"/>
                <a:cs typeface="DM Sans Bold"/>
                <a:sym typeface="DM Sans Bold"/>
              </a:rPr>
              <a:t>signed a deal with ESPN,</a:t>
            </a:r>
            <a:r>
              <a:rPr lang="en-US" sz="2733">
                <a:solidFill>
                  <a:srgbClr val="1800AD"/>
                </a:solidFill>
                <a:latin typeface="DM Sans"/>
                <a:ea typeface="DM Sans"/>
                <a:cs typeface="DM Sans"/>
                <a:sym typeface="DM Sans"/>
              </a:rPr>
              <a:t> ended up in ~40 events on average</a:t>
            </a:r>
          </a:p>
          <a:p>
            <a:pPr algn="l" marL="590223" indent="-295112" lvl="1">
              <a:lnSpc>
                <a:spcPts val="3827"/>
              </a:lnSpc>
              <a:buFont typeface="Arial"/>
              <a:buChar char="•"/>
            </a:pPr>
            <a:r>
              <a:rPr lang="en-US" sz="2733">
                <a:solidFill>
                  <a:srgbClr val="1800AD"/>
                </a:solidFill>
                <a:latin typeface="DM Sans"/>
                <a:ea typeface="DM Sans"/>
                <a:cs typeface="DM Sans"/>
                <a:sym typeface="DM Sans"/>
              </a:rPr>
              <a:t>In 2020-2021, the covid era, but UFC did well due to having build </a:t>
            </a:r>
            <a:r>
              <a:rPr lang="en-US" b="true" sz="2733">
                <a:solidFill>
                  <a:srgbClr val="1800AD"/>
                </a:solidFill>
                <a:latin typeface="DM Sans Bold"/>
                <a:ea typeface="DM Sans Bold"/>
                <a:cs typeface="DM Sans Bold"/>
                <a:sym typeface="DM Sans Bold"/>
              </a:rPr>
              <a:t>UFC Apex</a:t>
            </a:r>
            <a:r>
              <a:rPr lang="en-US" sz="2733">
                <a:solidFill>
                  <a:srgbClr val="1800AD"/>
                </a:solidFill>
                <a:latin typeface="DM Sans"/>
                <a:ea typeface="DM Sans"/>
                <a:cs typeface="DM Sans"/>
                <a:sym typeface="DM Sans"/>
              </a:rPr>
              <a:t>, their custom fighting arena, as well as </a:t>
            </a:r>
            <a:r>
              <a:rPr lang="en-US" b="true" sz="2733">
                <a:solidFill>
                  <a:srgbClr val="1800AD"/>
                </a:solidFill>
                <a:latin typeface="DM Sans Bold"/>
                <a:ea typeface="DM Sans Bold"/>
                <a:cs typeface="DM Sans Bold"/>
                <a:sym typeface="DM Sans Bold"/>
              </a:rPr>
              <a:t>Abu Dhabi’s Fight Island.</a:t>
            </a:r>
          </a:p>
          <a:p>
            <a:pPr algn="l" marL="590223" indent="-295112" lvl="1">
              <a:lnSpc>
                <a:spcPts val="3827"/>
              </a:lnSpc>
              <a:buFont typeface="Arial"/>
              <a:buChar char="•"/>
            </a:pPr>
            <a:r>
              <a:rPr lang="en-US" sz="2733">
                <a:solidFill>
                  <a:srgbClr val="1800AD"/>
                </a:solidFill>
                <a:latin typeface="DM Sans"/>
                <a:ea typeface="DM Sans"/>
                <a:cs typeface="DM Sans"/>
                <a:sym typeface="DM Sans"/>
              </a:rPr>
              <a:t>In 2021-2024 shows how fast </a:t>
            </a:r>
            <a:r>
              <a:rPr lang="en-US" b="true" sz="2733">
                <a:solidFill>
                  <a:srgbClr val="1800AD"/>
                </a:solidFill>
                <a:latin typeface="DM Sans Bold"/>
                <a:ea typeface="DM Sans Bold"/>
                <a:cs typeface="DM Sans Bold"/>
                <a:sym typeface="DM Sans Bold"/>
              </a:rPr>
              <a:t>UFC normalized their events</a:t>
            </a:r>
            <a:r>
              <a:rPr lang="en-US" sz="2733">
                <a:solidFill>
                  <a:srgbClr val="1800AD"/>
                </a:solidFill>
                <a:latin typeface="DM Sans"/>
                <a:ea typeface="DM Sans"/>
                <a:cs typeface="DM Sans"/>
                <a:sym typeface="DM Sans"/>
              </a:rPr>
              <a:t>, </a:t>
            </a:r>
            <a:r>
              <a:rPr lang="en-US" b="true" sz="2733">
                <a:solidFill>
                  <a:srgbClr val="1800AD"/>
                </a:solidFill>
                <a:latin typeface="DM Sans Bold"/>
                <a:ea typeface="DM Sans Bold"/>
                <a:cs typeface="DM Sans Bold"/>
                <a:sym typeface="DM Sans Bold"/>
              </a:rPr>
              <a:t>Florida being the first state</a:t>
            </a:r>
            <a:r>
              <a:rPr lang="en-US" sz="2733">
                <a:solidFill>
                  <a:srgbClr val="1800AD"/>
                </a:solidFill>
                <a:latin typeface="DM Sans"/>
                <a:ea typeface="DM Sans"/>
                <a:cs typeface="DM Sans"/>
                <a:sym typeface="DM Sans"/>
              </a:rPr>
              <a:t> to allow to resume hosting events.</a:t>
            </a:r>
          </a:p>
          <a:p>
            <a:pPr algn="l" marL="590223" indent="-295112" lvl="1">
              <a:lnSpc>
                <a:spcPts val="3827"/>
              </a:lnSpc>
              <a:buFont typeface="Arial"/>
              <a:buChar char="•"/>
            </a:pPr>
            <a:r>
              <a:rPr lang="en-US" sz="2733">
                <a:solidFill>
                  <a:srgbClr val="1800AD"/>
                </a:solidFill>
                <a:latin typeface="DM Sans"/>
                <a:ea typeface="DM Sans"/>
                <a:cs typeface="DM Sans"/>
                <a:sym typeface="DM Sans"/>
              </a:rPr>
              <a:t>The 2024 period is not finished yet, but expected to </a:t>
            </a:r>
            <a:r>
              <a:rPr lang="en-US" b="true" sz="2733">
                <a:solidFill>
                  <a:srgbClr val="1800AD"/>
                </a:solidFill>
                <a:latin typeface="DM Sans Bold"/>
                <a:ea typeface="DM Sans Bold"/>
                <a:cs typeface="DM Sans Bold"/>
                <a:sym typeface="DM Sans Bold"/>
              </a:rPr>
              <a:t>meet the average</a:t>
            </a:r>
            <a:r>
              <a:rPr lang="en-US" sz="2733">
                <a:solidFill>
                  <a:srgbClr val="1800AD"/>
                </a:solidFill>
                <a:latin typeface="DM Sans"/>
                <a:ea typeface="DM Sans"/>
                <a:cs typeface="DM Sans"/>
                <a:sym typeface="DM Sans"/>
              </a:rPr>
              <a:t> of previous years.</a:t>
            </a:r>
          </a:p>
        </p:txBody>
      </p:sp>
      <p:sp>
        <p:nvSpPr>
          <p:cNvPr name="TextBox 5" id="5"/>
          <p:cNvSpPr txBox="true"/>
          <p:nvPr/>
        </p:nvSpPr>
        <p:spPr>
          <a:xfrm rot="0">
            <a:off x="820074" y="271704"/>
            <a:ext cx="6352636" cy="2874064"/>
          </a:xfrm>
          <a:prstGeom prst="rect">
            <a:avLst/>
          </a:prstGeom>
        </p:spPr>
        <p:txBody>
          <a:bodyPr anchor="t" rtlCol="false" tIns="0" lIns="0" bIns="0" rIns="0">
            <a:spAutoFit/>
          </a:bodyPr>
          <a:lstStyle/>
          <a:p>
            <a:pPr algn="ctr">
              <a:lnSpc>
                <a:spcPts val="5719"/>
              </a:lnSpc>
            </a:pPr>
            <a:r>
              <a:rPr lang="en-US" sz="3999" b="true">
                <a:solidFill>
                  <a:srgbClr val="000000"/>
                </a:solidFill>
                <a:latin typeface="DM Sans Bold"/>
                <a:ea typeface="DM Sans Bold"/>
                <a:cs typeface="DM Sans Bold"/>
                <a:sym typeface="DM Sans Bold"/>
              </a:rPr>
              <a:t>Question #2. </a:t>
            </a:r>
            <a:r>
              <a:rPr lang="en-US" b="true" sz="3999">
                <a:solidFill>
                  <a:srgbClr val="000000"/>
                </a:solidFill>
                <a:latin typeface="DM Sans Bold"/>
                <a:ea typeface="DM Sans Bold"/>
                <a:cs typeface="DM Sans Bold"/>
                <a:sym typeface="DM Sans Bold"/>
              </a:rPr>
              <a:t>What is the historical average amount of UFC fights hosted annually?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DAGz0A8xYIo</dc:identifier>
  <dcterms:modified xsi:type="dcterms:W3CDTF">2011-08-01T06:04:30Z</dcterms:modified>
  <cp:revision>1</cp:revision>
  <dc:title>EDa on UFC dataset</dc:title>
</cp:coreProperties>
</file>